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86" r:id="rId2"/>
    <p:sldId id="258" r:id="rId3"/>
    <p:sldId id="264" r:id="rId4"/>
    <p:sldId id="260" r:id="rId5"/>
    <p:sldId id="285" r:id="rId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9" autoAdjust="0"/>
    <p:restoredTop sz="86466" autoAdjust="0"/>
  </p:normalViewPr>
  <p:slideViewPr>
    <p:cSldViewPr>
      <p:cViewPr varScale="1">
        <p:scale>
          <a:sx n="116" d="100"/>
          <a:sy n="116" d="100"/>
        </p:scale>
        <p:origin x="211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D1F4A956-1894-4447-9FA4-415F7F344B78}" type="datetimeFigureOut">
              <a:rPr lang="ru-RU" smtClean="0"/>
              <a:t>09.06.2019</a:t>
            </a:fld>
            <a:endParaRPr lang="ru-RU"/>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38899B9D-81D8-4167-BC95-0D4653A25795}" type="slidenum">
              <a:rPr lang="ru-RU" smtClean="0"/>
              <a:t>‹#›</a:t>
            </a:fld>
            <a:endParaRPr lang="ru-RU"/>
          </a:p>
        </p:txBody>
      </p:sp>
    </p:spTree>
    <p:extLst>
      <p:ext uri="{BB962C8B-B14F-4D97-AF65-F5344CB8AC3E}">
        <p14:creationId xmlns:p14="http://schemas.microsoft.com/office/powerpoint/2010/main" val="30445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31622C-BB74-433F-BB0F-9032B1AD967B}" type="datetimeFigureOut">
              <a:rPr lang="ru-RU" smtClean="0"/>
              <a:t>09.06.2019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E31622C-BB74-433F-BB0F-9032B1AD967B}" type="datetimeFigureOut">
              <a:rPr lang="ru-RU" smtClean="0"/>
              <a:t>09.06.2019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E31622C-BB74-433F-BB0F-9032B1AD967B}" type="datetimeFigureOut">
              <a:rPr lang="ru-RU" smtClean="0"/>
              <a:t>09.06.2019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E31622C-BB74-433F-BB0F-9032B1AD967B}" type="datetimeFigureOut">
              <a:rPr lang="ru-RU" smtClean="0"/>
              <a:t>09.06.2019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1622C-BB74-433F-BB0F-9032B1AD967B}" type="datetimeFigureOut">
              <a:rPr lang="ru-RU" smtClean="0"/>
              <a:t>09.06.2019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E31622C-BB74-433F-BB0F-9032B1AD967B}" type="datetimeFigureOut">
              <a:rPr lang="ru-RU" smtClean="0"/>
              <a:t>09.06.2019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1A5E91-7BD7-4CDA-99D6-EE0E6B90FCA8}"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31622C-BB74-433F-BB0F-9032B1AD967B}" type="datetimeFigureOut">
              <a:rPr lang="ru-RU" smtClean="0"/>
              <a:t>09.06.2019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E31622C-BB74-433F-BB0F-9032B1AD967B}" type="datetimeFigureOut">
              <a:rPr lang="ru-RU" smtClean="0"/>
              <a:t>09.06.2019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E31622C-BB74-433F-BB0F-9032B1AD967B}" type="datetimeFigureOut">
              <a:rPr lang="ru-RU" smtClean="0"/>
              <a:t>09.06.2019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E31622C-BB74-433F-BB0F-9032B1AD967B}" type="datetimeFigureOut">
              <a:rPr lang="ru-RU" smtClean="0"/>
              <a:t>09.06.2019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1A5E91-7BD7-4CDA-99D6-EE0E6B90FCA8}"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1622C-BB74-433F-BB0F-9032B1AD967B}" type="datetimeFigureOut">
              <a:rPr lang="ru-RU" smtClean="0"/>
              <a:t>09.06.2019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1A5E91-7BD7-4CDA-99D6-EE0E6B90FCA8}"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E31622C-BB74-433F-BB0F-9032B1AD967B}" type="datetimeFigureOut">
              <a:rPr lang="ru-RU" smtClean="0"/>
              <a:t>09.06.2019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71A5E91-7BD7-4CDA-99D6-EE0E6B90FCA8}"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gov.kz/"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0.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flipV="1">
            <a:off x="2214563" y="2786063"/>
            <a:ext cx="5262562" cy="0"/>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Дуга 13"/>
          <p:cNvSpPr/>
          <p:nvPr/>
        </p:nvSpPr>
        <p:spPr>
          <a:xfrm>
            <a:off x="7143750" y="2781300"/>
            <a:ext cx="523875" cy="806450"/>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cxnSp>
        <p:nvCxnSpPr>
          <p:cNvPr id="20" name="Прямая соединительная линия 19"/>
          <p:cNvCxnSpPr/>
          <p:nvPr/>
        </p:nvCxnSpPr>
        <p:spPr>
          <a:xfrm rot="10800000" flipV="1">
            <a:off x="1357313" y="3571875"/>
            <a:ext cx="6215062" cy="0"/>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19"/>
          <p:cNvCxnSpPr/>
          <p:nvPr/>
        </p:nvCxnSpPr>
        <p:spPr>
          <a:xfrm rot="10800000">
            <a:off x="1428750" y="4498975"/>
            <a:ext cx="6000750" cy="1588"/>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Дуга 24"/>
          <p:cNvSpPr/>
          <p:nvPr/>
        </p:nvSpPr>
        <p:spPr>
          <a:xfrm>
            <a:off x="7143750" y="4500563"/>
            <a:ext cx="642938" cy="714375"/>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cxnSp>
        <p:nvCxnSpPr>
          <p:cNvPr id="26" name="Прямая соединительная линия 19"/>
          <p:cNvCxnSpPr/>
          <p:nvPr/>
        </p:nvCxnSpPr>
        <p:spPr>
          <a:xfrm rot="10800000" flipV="1">
            <a:off x="1500188" y="5214938"/>
            <a:ext cx="6048375" cy="0"/>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Дуга 27"/>
          <p:cNvSpPr/>
          <p:nvPr/>
        </p:nvSpPr>
        <p:spPr>
          <a:xfrm rot="10800000">
            <a:off x="1238250" y="5197475"/>
            <a:ext cx="762000" cy="803275"/>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cxnSp>
        <p:nvCxnSpPr>
          <p:cNvPr id="29" name="Прямая соединительная линия 19"/>
          <p:cNvCxnSpPr/>
          <p:nvPr/>
        </p:nvCxnSpPr>
        <p:spPr>
          <a:xfrm rot="10800000">
            <a:off x="1524000" y="5999163"/>
            <a:ext cx="3119438" cy="1587"/>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345" name="Picture 2"/>
          <p:cNvPicPr>
            <a:picLocks noChangeAspect="1" noChangeArrowheads="1"/>
          </p:cNvPicPr>
          <p:nvPr/>
        </p:nvPicPr>
        <p:blipFill>
          <a:blip r:embed="rId2"/>
          <a:srcRect/>
          <a:stretch>
            <a:fillRect/>
          </a:stretch>
        </p:blipFill>
        <p:spPr bwMode="auto">
          <a:xfrm>
            <a:off x="642938" y="0"/>
            <a:ext cx="7929562" cy="1658938"/>
          </a:xfrm>
          <a:prstGeom prst="rect">
            <a:avLst/>
          </a:prstGeom>
          <a:noFill/>
          <a:ln w="9525">
            <a:noFill/>
            <a:miter lim="800000"/>
            <a:headEnd/>
            <a:tailEnd/>
          </a:ln>
        </p:spPr>
      </p:pic>
      <p:sp>
        <p:nvSpPr>
          <p:cNvPr id="14346" name="TextBox 42"/>
          <p:cNvSpPr txBox="1">
            <a:spLocks noChangeArrowheads="1"/>
          </p:cNvSpPr>
          <p:nvPr/>
        </p:nvSpPr>
        <p:spPr bwMode="auto">
          <a:xfrm>
            <a:off x="2309813" y="446087"/>
            <a:ext cx="4667250" cy="822325"/>
          </a:xfrm>
          <a:prstGeom prst="rect">
            <a:avLst/>
          </a:prstGeom>
          <a:noFill/>
          <a:ln w="9525">
            <a:noFill/>
            <a:miter lim="800000"/>
            <a:headEnd/>
            <a:tailEnd/>
          </a:ln>
        </p:spPr>
        <p:txBody>
          <a:bodyPr>
            <a:spAutoFit/>
          </a:bodyPr>
          <a:lstStyle/>
          <a:p>
            <a:pPr algn="ctr"/>
            <a:r>
              <a:rPr lang="kk-KZ" sz="2400" dirty="0">
                <a:solidFill>
                  <a:schemeClr val="bg1"/>
                </a:solidFill>
                <a:latin typeface="Georgia" pitchFamily="18" charset="0"/>
              </a:rPr>
              <a:t>МЕМЛЕКЕТТІК КӨРСЕТІЛЕТІН ҚЫЗМЕТТЕР</a:t>
            </a:r>
            <a:endParaRPr lang="ru-RU" sz="2400" dirty="0">
              <a:solidFill>
                <a:schemeClr val="bg1"/>
              </a:solidFill>
              <a:latin typeface="Georgia" pitchFamily="18" charset="0"/>
            </a:endParaRPr>
          </a:p>
        </p:txBody>
      </p:sp>
      <p:sp>
        <p:nvSpPr>
          <p:cNvPr id="52" name="Овал 51"/>
          <p:cNvSpPr/>
          <p:nvPr/>
        </p:nvSpPr>
        <p:spPr>
          <a:xfrm>
            <a:off x="2214563" y="2714625"/>
            <a:ext cx="142875" cy="142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5" name="Дуга 54"/>
          <p:cNvSpPr/>
          <p:nvPr/>
        </p:nvSpPr>
        <p:spPr>
          <a:xfrm rot="10800000">
            <a:off x="928688" y="3571875"/>
            <a:ext cx="1000125" cy="928688"/>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68" name="Овал 67"/>
          <p:cNvSpPr/>
          <p:nvPr/>
        </p:nvSpPr>
        <p:spPr>
          <a:xfrm>
            <a:off x="7596188" y="3068638"/>
            <a:ext cx="142875" cy="14287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14350" name="Группа 70"/>
          <p:cNvGrpSpPr>
            <a:grpSpLocks/>
          </p:cNvGrpSpPr>
          <p:nvPr/>
        </p:nvGrpSpPr>
        <p:grpSpPr bwMode="auto">
          <a:xfrm>
            <a:off x="4284663" y="2924175"/>
            <a:ext cx="935037" cy="646113"/>
            <a:chOff x="1133780" y="140052"/>
            <a:chExt cx="905476" cy="357189"/>
          </a:xfrm>
        </p:grpSpPr>
        <p:sp>
          <p:nvSpPr>
            <p:cNvPr id="2" name="Скругленный прямоугольник 71"/>
            <p:cNvSpPr/>
            <p:nvPr/>
          </p:nvSpPr>
          <p:spPr>
            <a:xfrm>
              <a:off x="1133780" y="140052"/>
              <a:ext cx="905476" cy="329983"/>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Скругленный прямоугольник 4"/>
            <p:cNvSpPr/>
            <p:nvPr/>
          </p:nvSpPr>
          <p:spPr>
            <a:xfrm>
              <a:off x="1149153" y="155849"/>
              <a:ext cx="890103" cy="341392"/>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anchor="ctr"/>
            <a:lstStyle/>
            <a:p>
              <a:pPr algn="ctr" defTabSz="311150">
                <a:lnSpc>
                  <a:spcPct val="90000"/>
                </a:lnSpc>
                <a:spcAft>
                  <a:spcPct val="35000"/>
                </a:spcAft>
                <a:defRPr/>
              </a:pPr>
              <a:r>
                <a:rPr lang="ru-RU" sz="900">
                  <a:solidFill>
                    <a:schemeClr val="tx1"/>
                  </a:solidFill>
                  <a:latin typeface="Arial" charset="0"/>
                  <a:cs typeface="Arial" charset="0"/>
                </a:rPr>
                <a:t>«Азаматтарға арналған үкімет» МК арқылы</a:t>
              </a:r>
              <a:endParaRPr lang="ru-RU">
                <a:solidFill>
                  <a:schemeClr val="tx1"/>
                </a:solidFill>
                <a:latin typeface="Arial" charset="0"/>
                <a:cs typeface="Arial" charset="0"/>
              </a:endParaRPr>
            </a:p>
          </p:txBody>
        </p:sp>
      </p:grpSp>
      <p:grpSp>
        <p:nvGrpSpPr>
          <p:cNvPr id="14351" name="Группа 73"/>
          <p:cNvGrpSpPr>
            <a:grpSpLocks/>
          </p:cNvGrpSpPr>
          <p:nvPr/>
        </p:nvGrpSpPr>
        <p:grpSpPr bwMode="auto">
          <a:xfrm>
            <a:off x="2916238" y="2997200"/>
            <a:ext cx="904875" cy="547688"/>
            <a:chOff x="1133780" y="511031"/>
            <a:chExt cx="905476" cy="329758"/>
          </a:xfrm>
        </p:grpSpPr>
        <p:sp>
          <p:nvSpPr>
            <p:cNvPr id="75" name="Скругленный прямоугольник 74"/>
            <p:cNvSpPr/>
            <p:nvPr/>
          </p:nvSpPr>
          <p:spPr>
            <a:xfrm>
              <a:off x="1133780" y="511031"/>
              <a:ext cx="905476" cy="329758"/>
            </a:xfrm>
            <a:prstGeom prst="roundRect">
              <a:avLst/>
            </a:prstGeom>
            <a:solidFill>
              <a:srgbClr val="00B0F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6" name="Скругленный прямоугольник 6"/>
            <p:cNvSpPr/>
            <p:nvPr/>
          </p:nvSpPr>
          <p:spPr>
            <a:xfrm>
              <a:off x="1149666" y="527280"/>
              <a:ext cx="873705" cy="2972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anchor="ctr"/>
            <a:lstStyle/>
            <a:p>
              <a:pPr algn="ctr" defTabSz="311150">
                <a:lnSpc>
                  <a:spcPct val="90000"/>
                </a:lnSpc>
                <a:spcAft>
                  <a:spcPct val="35000"/>
                </a:spcAft>
                <a:defRPr/>
              </a:pPr>
              <a:r>
                <a:rPr lang="ru-RU" sz="900">
                  <a:solidFill>
                    <a:schemeClr val="tx1"/>
                  </a:solidFill>
                  <a:latin typeface="Arial" charset="0"/>
                  <a:cs typeface="Arial" charset="0"/>
                </a:rPr>
                <a:t>Көрсетілетін қызметті беруші арқылы</a:t>
              </a:r>
              <a:endParaRPr lang="ru-RU">
                <a:solidFill>
                  <a:schemeClr val="tx1"/>
                </a:solidFill>
                <a:latin typeface="Arial" charset="0"/>
                <a:cs typeface="Arial" charset="0"/>
              </a:endParaRPr>
            </a:p>
          </p:txBody>
        </p:sp>
      </p:grpSp>
      <p:grpSp>
        <p:nvGrpSpPr>
          <p:cNvPr id="14352" name="Группа 76"/>
          <p:cNvGrpSpPr>
            <a:grpSpLocks/>
          </p:cNvGrpSpPr>
          <p:nvPr/>
        </p:nvGrpSpPr>
        <p:grpSpPr bwMode="auto">
          <a:xfrm>
            <a:off x="1547813" y="3141663"/>
            <a:ext cx="904875" cy="401637"/>
            <a:chOff x="1133780" y="882009"/>
            <a:chExt cx="905476" cy="329758"/>
          </a:xfrm>
        </p:grpSpPr>
        <p:sp>
          <p:nvSpPr>
            <p:cNvPr id="78" name="Скругленный прямоугольник 77"/>
            <p:cNvSpPr/>
            <p:nvPr/>
          </p:nvSpPr>
          <p:spPr>
            <a:xfrm>
              <a:off x="1133780" y="882009"/>
              <a:ext cx="905476" cy="32975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9" name="Скругленный прямоугольник 8"/>
            <p:cNvSpPr/>
            <p:nvPr/>
          </p:nvSpPr>
          <p:spPr>
            <a:xfrm>
              <a:off x="1149666" y="897650"/>
              <a:ext cx="873705" cy="298477"/>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anchor="ctr"/>
            <a:lstStyle/>
            <a:p>
              <a:pPr algn="ctr" defTabSz="311150">
                <a:lnSpc>
                  <a:spcPct val="90000"/>
                </a:lnSpc>
                <a:spcAft>
                  <a:spcPct val="35000"/>
                </a:spcAft>
                <a:defRPr/>
              </a:pPr>
              <a:r>
                <a:rPr lang="en-US" sz="900">
                  <a:solidFill>
                    <a:srgbClr val="000000"/>
                  </a:solidFill>
                  <a:cs typeface="Arial" charset="0"/>
                  <a:hlinkClick r:id="rId3"/>
                </a:rPr>
                <a:t>www.egov.kz</a:t>
              </a:r>
              <a:endParaRPr lang="kk-KZ" sz="900">
                <a:solidFill>
                  <a:srgbClr val="000000"/>
                </a:solidFill>
                <a:cs typeface="Arial" charset="0"/>
              </a:endParaRPr>
            </a:p>
            <a:p>
              <a:pPr algn="ctr" defTabSz="311150">
                <a:lnSpc>
                  <a:spcPct val="90000"/>
                </a:lnSpc>
                <a:spcAft>
                  <a:spcPct val="35000"/>
                </a:spcAft>
                <a:defRPr/>
              </a:pPr>
              <a:r>
                <a:rPr lang="ru-RU" sz="900">
                  <a:solidFill>
                    <a:srgbClr val="000000"/>
                  </a:solidFill>
                  <a:latin typeface="Arial" charset="0"/>
                  <a:cs typeface="Arial" charset="0"/>
                </a:rPr>
                <a:t>веб порталы арқылы</a:t>
              </a:r>
            </a:p>
          </p:txBody>
        </p:sp>
      </p:grpSp>
      <p:sp>
        <p:nvSpPr>
          <p:cNvPr id="80" name="Овал 79"/>
          <p:cNvSpPr/>
          <p:nvPr/>
        </p:nvSpPr>
        <p:spPr>
          <a:xfrm>
            <a:off x="857250" y="3929063"/>
            <a:ext cx="142875" cy="14287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14354" name="Группа 93"/>
          <p:cNvGrpSpPr>
            <a:grpSpLocks/>
          </p:cNvGrpSpPr>
          <p:nvPr/>
        </p:nvGrpSpPr>
        <p:grpSpPr bwMode="auto">
          <a:xfrm>
            <a:off x="2195513" y="1916113"/>
            <a:ext cx="2232025" cy="792162"/>
            <a:chOff x="0" y="21134"/>
            <a:chExt cx="2449116" cy="407508"/>
          </a:xfrm>
        </p:grpSpPr>
        <p:sp>
          <p:nvSpPr>
            <p:cNvPr id="95" name="Скругленный прямоугольник 94"/>
            <p:cNvSpPr/>
            <p:nvPr/>
          </p:nvSpPr>
          <p:spPr>
            <a:xfrm>
              <a:off x="0" y="21134"/>
              <a:ext cx="2449116" cy="407508"/>
            </a:xfrm>
            <a:prstGeom prst="roundRect">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6" name="Скругленный прямоугольник 4"/>
            <p:cNvSpPr/>
            <p:nvPr/>
          </p:nvSpPr>
          <p:spPr>
            <a:xfrm>
              <a:off x="19160" y="40734"/>
              <a:ext cx="2410794" cy="368309"/>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lIns="45720" rIns="45720" anchor="ctr"/>
            <a:lstStyle/>
            <a:p>
              <a:pPr defTabSz="533400">
                <a:lnSpc>
                  <a:spcPct val="90000"/>
                </a:lnSpc>
                <a:spcAft>
                  <a:spcPct val="35000"/>
                </a:spcAft>
                <a:defRPr/>
              </a:pPr>
              <a:r>
                <a:rPr lang="ru-RU" dirty="0" err="1">
                  <a:solidFill>
                    <a:schemeClr val="tx1"/>
                  </a:solidFill>
                  <a:cs typeface="Arial" charset="0"/>
                </a:rPr>
                <a:t>Мемлекеттік</a:t>
              </a:r>
              <a:r>
                <a:rPr lang="ru-RU" dirty="0">
                  <a:solidFill>
                    <a:schemeClr val="tx1"/>
                  </a:solidFill>
                  <a:cs typeface="Arial" charset="0"/>
                </a:rPr>
                <a:t> </a:t>
              </a:r>
              <a:r>
                <a:rPr lang="ru-RU" dirty="0" err="1">
                  <a:solidFill>
                    <a:schemeClr val="tx1"/>
                  </a:solidFill>
                  <a:cs typeface="Arial" charset="0"/>
                </a:rPr>
                <a:t>көрсетілетін</a:t>
              </a:r>
              <a:r>
                <a:rPr lang="ru-RU" dirty="0">
                  <a:solidFill>
                    <a:schemeClr val="tx1"/>
                  </a:solidFill>
                  <a:cs typeface="Arial" charset="0"/>
                </a:rPr>
                <a:t> </a:t>
              </a:r>
              <a:r>
                <a:rPr lang="ru-RU" dirty="0" err="1">
                  <a:solidFill>
                    <a:schemeClr val="tx1"/>
                  </a:solidFill>
                  <a:cs typeface="Arial" charset="0"/>
                </a:rPr>
                <a:t>қызмет</a:t>
              </a:r>
              <a:r>
                <a:rPr lang="ru-RU" dirty="0">
                  <a:solidFill>
                    <a:schemeClr val="tx1"/>
                  </a:solidFill>
                  <a:latin typeface="Arial" charset="0"/>
                  <a:cs typeface="Arial" charset="0"/>
                </a:rPr>
                <a:t> </a:t>
              </a:r>
            </a:p>
          </p:txBody>
        </p:sp>
      </p:grpSp>
      <p:sp>
        <p:nvSpPr>
          <p:cNvPr id="100" name="Овал 99"/>
          <p:cNvSpPr/>
          <p:nvPr/>
        </p:nvSpPr>
        <p:spPr>
          <a:xfrm>
            <a:off x="7715250" y="4786313"/>
            <a:ext cx="142875" cy="142875"/>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05" name="Прямая соединительная линия 104"/>
          <p:cNvCxnSpPr>
            <a:stCxn id="68" idx="7"/>
          </p:cNvCxnSpPr>
          <p:nvPr/>
        </p:nvCxnSpPr>
        <p:spPr>
          <a:xfrm rot="5400000" flipH="1" flipV="1">
            <a:off x="7704137" y="2960688"/>
            <a:ext cx="144463" cy="217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rot="5400000" flipH="1" flipV="1">
            <a:off x="602456" y="4087020"/>
            <a:ext cx="377825" cy="214312"/>
          </a:xfrm>
          <a:prstGeom prst="line">
            <a:avLst/>
          </a:prstGeom>
        </p:spPr>
        <p:style>
          <a:lnRef idx="1">
            <a:schemeClr val="accent1"/>
          </a:lnRef>
          <a:fillRef idx="0">
            <a:schemeClr val="accent1"/>
          </a:fillRef>
          <a:effectRef idx="0">
            <a:schemeClr val="accent1"/>
          </a:effectRef>
          <a:fontRef idx="minor">
            <a:schemeClr val="tx1"/>
          </a:fontRef>
        </p:style>
      </p:cxnSp>
      <p:sp>
        <p:nvSpPr>
          <p:cNvPr id="110" name="Овал 109"/>
          <p:cNvSpPr/>
          <p:nvPr/>
        </p:nvSpPr>
        <p:spPr>
          <a:xfrm>
            <a:off x="1143000" y="5572125"/>
            <a:ext cx="142875" cy="142875"/>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359" name="TextBox 112"/>
          <p:cNvSpPr txBox="1">
            <a:spLocks noChangeArrowheads="1"/>
          </p:cNvSpPr>
          <p:nvPr/>
        </p:nvSpPr>
        <p:spPr bwMode="auto">
          <a:xfrm>
            <a:off x="3779838" y="3284538"/>
            <a:ext cx="576262" cy="214312"/>
          </a:xfrm>
          <a:prstGeom prst="rect">
            <a:avLst/>
          </a:prstGeom>
          <a:noFill/>
          <a:ln w="9525">
            <a:noFill/>
            <a:miter lim="800000"/>
            <a:headEnd/>
            <a:tailEnd/>
          </a:ln>
        </p:spPr>
        <p:txBody>
          <a:bodyPr>
            <a:spAutoFit/>
          </a:bodyPr>
          <a:lstStyle/>
          <a:p>
            <a:r>
              <a:rPr lang="kk-KZ" sz="800">
                <a:latin typeface="Calibri" pitchFamily="34" charset="0"/>
              </a:rPr>
              <a:t>немесе</a:t>
            </a:r>
            <a:endParaRPr lang="ru-RU" sz="800">
              <a:latin typeface="Calibri" pitchFamily="34" charset="0"/>
            </a:endParaRPr>
          </a:p>
        </p:txBody>
      </p:sp>
      <p:cxnSp>
        <p:nvCxnSpPr>
          <p:cNvPr id="121" name="Прямая соединительная линия 120"/>
          <p:cNvCxnSpPr/>
          <p:nvPr/>
        </p:nvCxnSpPr>
        <p:spPr>
          <a:xfrm rot="10800000" flipV="1">
            <a:off x="1285875" y="3571875"/>
            <a:ext cx="357188" cy="1588"/>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rot="10800000" flipV="1">
            <a:off x="7143750" y="4500563"/>
            <a:ext cx="357188" cy="1587"/>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rot="10800000" flipV="1">
            <a:off x="7215188" y="5214938"/>
            <a:ext cx="357187" cy="1587"/>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a:stCxn id="14" idx="2"/>
          </p:cNvCxnSpPr>
          <p:nvPr/>
        </p:nvCxnSpPr>
        <p:spPr>
          <a:xfrm rot="10800000" flipV="1">
            <a:off x="7381875" y="3568700"/>
            <a:ext cx="76200" cy="3175"/>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364" name="Группа 133"/>
          <p:cNvGrpSpPr>
            <a:grpSpLocks/>
          </p:cNvGrpSpPr>
          <p:nvPr/>
        </p:nvGrpSpPr>
        <p:grpSpPr bwMode="auto">
          <a:xfrm>
            <a:off x="4284663" y="5572125"/>
            <a:ext cx="1582737" cy="785813"/>
            <a:chOff x="176" y="213930"/>
            <a:chExt cx="1483310" cy="786584"/>
          </a:xfrm>
        </p:grpSpPr>
        <p:sp>
          <p:nvSpPr>
            <p:cNvPr id="4"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Скругленный прямоугольник 4"/>
            <p:cNvSpPr/>
            <p:nvPr/>
          </p:nvSpPr>
          <p:spPr>
            <a:xfrm>
              <a:off x="38858" y="252067"/>
              <a:ext cx="1405946" cy="710309"/>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1200">
                  <a:solidFill>
                    <a:schemeClr val="bg1"/>
                  </a:solidFill>
                  <a:latin typeface="Arial" charset="0"/>
                  <a:cs typeface="Arial" charset="0"/>
                </a:rPr>
                <a:t>мемлекеттік қызмет көрсету нәтижесіне шағымдану</a:t>
              </a:r>
            </a:p>
          </p:txBody>
        </p:sp>
      </p:grpSp>
      <p:cxnSp>
        <p:nvCxnSpPr>
          <p:cNvPr id="54" name="Прямая со стрелкой 53"/>
          <p:cNvCxnSpPr/>
          <p:nvPr/>
        </p:nvCxnSpPr>
        <p:spPr>
          <a:xfrm flipV="1">
            <a:off x="5867400" y="5589588"/>
            <a:ext cx="369888"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857875" y="5999163"/>
            <a:ext cx="3667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a:off x="5857875" y="6215063"/>
            <a:ext cx="3571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68" name="Text Box 56"/>
          <p:cNvSpPr txBox="1">
            <a:spLocks noChangeArrowheads="1"/>
          </p:cNvSpPr>
          <p:nvPr/>
        </p:nvSpPr>
        <p:spPr bwMode="auto">
          <a:xfrm>
            <a:off x="4427538" y="1844675"/>
            <a:ext cx="3457575" cy="911225"/>
          </a:xfrm>
          <a:prstGeom prst="rect">
            <a:avLst/>
          </a:prstGeom>
          <a:noFill/>
          <a:ln w="9525">
            <a:noFill/>
            <a:miter lim="800000"/>
            <a:headEnd/>
            <a:tailEnd/>
          </a:ln>
        </p:spPr>
        <p:txBody>
          <a:bodyPr>
            <a:spAutoFit/>
          </a:bodyPr>
          <a:lstStyle/>
          <a:p>
            <a:pPr>
              <a:spcBef>
                <a:spcPct val="50000"/>
              </a:spcBef>
            </a:pPr>
            <a:r>
              <a:rPr lang="ru-RU" sz="900"/>
              <a:t>көрсетілетін қызметті алушылардың өтініші бойынша жеке тәртіппен жүзеге асырылатын және олардың құқықтарын, бостандықтары мен заңды мүдделерін іске асыруға, оларға тиісті материалдық немесе материалдық емес игіліктер беруге бағытталған жекелеген мемлекеттік функцияларды іске асыру нысандарының бірі </a:t>
            </a:r>
          </a:p>
        </p:txBody>
      </p:sp>
      <p:sp>
        <p:nvSpPr>
          <p:cNvPr id="14369" name="Text Box 58"/>
          <p:cNvSpPr txBox="1">
            <a:spLocks noChangeArrowheads="1"/>
          </p:cNvSpPr>
          <p:nvPr/>
        </p:nvSpPr>
        <p:spPr bwMode="auto">
          <a:xfrm>
            <a:off x="7812088" y="2781300"/>
            <a:ext cx="1152525" cy="51117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900" b="1">
                <a:solidFill>
                  <a:schemeClr val="bg1"/>
                </a:solidFill>
              </a:rPr>
              <a:t>Мемлекеттік көрсетілетін қызмет нысаны:</a:t>
            </a:r>
          </a:p>
        </p:txBody>
      </p:sp>
      <p:sp>
        <p:nvSpPr>
          <p:cNvPr id="14370" name="Text Box 59"/>
          <p:cNvSpPr txBox="1">
            <a:spLocks noChangeArrowheads="1"/>
          </p:cNvSpPr>
          <p:nvPr/>
        </p:nvSpPr>
        <p:spPr bwMode="auto">
          <a:xfrm>
            <a:off x="7812088" y="3284538"/>
            <a:ext cx="1331912" cy="441325"/>
          </a:xfrm>
          <a:prstGeom prst="rect">
            <a:avLst/>
          </a:prstGeom>
          <a:noFill/>
          <a:ln w="9525">
            <a:noFill/>
            <a:miter lim="800000"/>
            <a:headEnd/>
            <a:tailEnd/>
          </a:ln>
        </p:spPr>
        <p:txBody>
          <a:bodyPr>
            <a:spAutoFit/>
          </a:bodyPr>
          <a:lstStyle/>
          <a:p>
            <a:pPr>
              <a:buFontTx/>
              <a:buChar char="•"/>
            </a:pPr>
            <a:r>
              <a:rPr lang="kk-KZ" sz="900"/>
              <a:t>Электронды түрде</a:t>
            </a:r>
          </a:p>
          <a:p>
            <a:endParaRPr lang="kk-KZ" sz="500"/>
          </a:p>
          <a:p>
            <a:pPr>
              <a:buFontTx/>
              <a:buChar char="•"/>
            </a:pPr>
            <a:r>
              <a:rPr lang="kk-KZ" sz="900"/>
              <a:t>Қағаз түрінде</a:t>
            </a:r>
            <a:endParaRPr lang="ru-RU" sz="900"/>
          </a:p>
        </p:txBody>
      </p:sp>
      <p:sp>
        <p:nvSpPr>
          <p:cNvPr id="14371" name="Text Box 60"/>
          <p:cNvSpPr txBox="1">
            <a:spLocks noChangeArrowheads="1"/>
          </p:cNvSpPr>
          <p:nvPr/>
        </p:nvSpPr>
        <p:spPr bwMode="auto">
          <a:xfrm>
            <a:off x="5508625" y="2924175"/>
            <a:ext cx="1727200" cy="6064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1100" b="1">
                <a:solidFill>
                  <a:schemeClr val="bg1"/>
                </a:solidFill>
              </a:rPr>
              <a:t>Мемлекеттік қызмет көрсету жүзеге асырылады :</a:t>
            </a:r>
          </a:p>
        </p:txBody>
      </p:sp>
      <p:sp>
        <p:nvSpPr>
          <p:cNvPr id="14372" name="TextBox 112"/>
          <p:cNvSpPr txBox="1">
            <a:spLocks noChangeArrowheads="1"/>
          </p:cNvSpPr>
          <p:nvPr/>
        </p:nvSpPr>
        <p:spPr bwMode="auto">
          <a:xfrm>
            <a:off x="2411413" y="3284538"/>
            <a:ext cx="576262" cy="214312"/>
          </a:xfrm>
          <a:prstGeom prst="rect">
            <a:avLst/>
          </a:prstGeom>
          <a:noFill/>
          <a:ln w="9525">
            <a:noFill/>
            <a:miter lim="800000"/>
            <a:headEnd/>
            <a:tailEnd/>
          </a:ln>
        </p:spPr>
        <p:txBody>
          <a:bodyPr>
            <a:spAutoFit/>
          </a:bodyPr>
          <a:lstStyle/>
          <a:p>
            <a:r>
              <a:rPr lang="kk-KZ" sz="800">
                <a:latin typeface="Calibri" pitchFamily="34" charset="0"/>
              </a:rPr>
              <a:t>немесе</a:t>
            </a:r>
            <a:endParaRPr lang="ru-RU" sz="800">
              <a:latin typeface="Calibri" pitchFamily="34" charset="0"/>
            </a:endParaRPr>
          </a:p>
        </p:txBody>
      </p:sp>
      <p:sp>
        <p:nvSpPr>
          <p:cNvPr id="14373" name="Text Box 63"/>
          <p:cNvSpPr txBox="1">
            <a:spLocks noChangeArrowheads="1"/>
          </p:cNvSpPr>
          <p:nvPr/>
        </p:nvSpPr>
        <p:spPr bwMode="auto">
          <a:xfrm>
            <a:off x="107950" y="4149725"/>
            <a:ext cx="1225550" cy="920750"/>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900" b="1">
                <a:solidFill>
                  <a:schemeClr val="bg1"/>
                </a:solidFill>
              </a:rPr>
              <a:t>Көрсетілетін қызметті беруші</a:t>
            </a:r>
            <a:r>
              <a:rPr lang="kk-KZ" sz="900" b="1">
                <a:solidFill>
                  <a:schemeClr val="bg1"/>
                </a:solidFill>
              </a:rPr>
              <a:t> </a:t>
            </a:r>
            <a:r>
              <a:rPr lang="ru-RU" sz="900" b="1">
                <a:solidFill>
                  <a:schemeClr val="bg1"/>
                </a:solidFill>
              </a:rPr>
              <a:t>стандарттар мен регламенттердің қолжетімділігін қамтамасыз етеді</a:t>
            </a:r>
          </a:p>
        </p:txBody>
      </p:sp>
      <p:grpSp>
        <p:nvGrpSpPr>
          <p:cNvPr id="14374" name="Группа 70"/>
          <p:cNvGrpSpPr>
            <a:grpSpLocks/>
          </p:cNvGrpSpPr>
          <p:nvPr/>
        </p:nvGrpSpPr>
        <p:grpSpPr bwMode="auto">
          <a:xfrm>
            <a:off x="2124075" y="4292600"/>
            <a:ext cx="935038" cy="360363"/>
            <a:chOff x="1133780" y="140052"/>
            <a:chExt cx="905476" cy="357189"/>
          </a:xfrm>
        </p:grpSpPr>
        <p:sp>
          <p:nvSpPr>
            <p:cNvPr id="6" name="Скругленный прямоугольник 71"/>
            <p:cNvSpPr/>
            <p:nvPr/>
          </p:nvSpPr>
          <p:spPr>
            <a:xfrm>
              <a:off x="1133780" y="140052"/>
              <a:ext cx="905476" cy="33043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8"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kk-KZ" sz="900">
                  <a:solidFill>
                    <a:schemeClr val="bg1"/>
                  </a:solidFill>
                </a:rPr>
                <a:t>реттеу</a:t>
              </a:r>
              <a:endParaRPr lang="ru-RU" sz="900">
                <a:solidFill>
                  <a:schemeClr val="bg1"/>
                </a:solidFill>
              </a:endParaRPr>
            </a:p>
          </p:txBody>
        </p:sp>
      </p:grpSp>
      <p:grpSp>
        <p:nvGrpSpPr>
          <p:cNvPr id="14375" name="Группа 70"/>
          <p:cNvGrpSpPr>
            <a:grpSpLocks/>
          </p:cNvGrpSpPr>
          <p:nvPr/>
        </p:nvGrpSpPr>
        <p:grpSpPr bwMode="auto">
          <a:xfrm>
            <a:off x="3563938" y="4005263"/>
            <a:ext cx="935037" cy="360362"/>
            <a:chOff x="1133780" y="140052"/>
            <a:chExt cx="905476" cy="357189"/>
          </a:xfrm>
        </p:grpSpPr>
        <p:sp>
          <p:nvSpPr>
            <p:cNvPr id="8" name="Скругленный прямоугольник 71"/>
            <p:cNvSpPr/>
            <p:nvPr/>
          </p:nvSpPr>
          <p:spPr>
            <a:xfrm>
              <a:off x="1133780" y="140052"/>
              <a:ext cx="905476" cy="3304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6"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kk-KZ" sz="900">
                  <a:solidFill>
                    <a:schemeClr val="bg1"/>
                  </a:solidFill>
                </a:rPr>
                <a:t>Стандарт</a:t>
              </a:r>
              <a:endParaRPr lang="ru-RU" sz="900">
                <a:solidFill>
                  <a:schemeClr val="bg1"/>
                </a:solidFill>
              </a:endParaRPr>
            </a:p>
          </p:txBody>
        </p:sp>
      </p:grpSp>
      <p:grpSp>
        <p:nvGrpSpPr>
          <p:cNvPr id="14376" name="Группа 70"/>
          <p:cNvGrpSpPr>
            <a:grpSpLocks/>
          </p:cNvGrpSpPr>
          <p:nvPr/>
        </p:nvGrpSpPr>
        <p:grpSpPr bwMode="auto">
          <a:xfrm>
            <a:off x="3563938" y="4652963"/>
            <a:ext cx="935037" cy="360362"/>
            <a:chOff x="1133780" y="140052"/>
            <a:chExt cx="905476" cy="357189"/>
          </a:xfrm>
        </p:grpSpPr>
        <p:sp>
          <p:nvSpPr>
            <p:cNvPr id="10" name="Скругленный прямоугольник 71"/>
            <p:cNvSpPr/>
            <p:nvPr/>
          </p:nvSpPr>
          <p:spPr>
            <a:xfrm>
              <a:off x="1133780" y="140052"/>
              <a:ext cx="905476" cy="3304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4"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kk-KZ" sz="900">
                  <a:solidFill>
                    <a:schemeClr val="bg1"/>
                  </a:solidFill>
                </a:rPr>
                <a:t>Регламент</a:t>
              </a:r>
              <a:endParaRPr lang="ru-RU" sz="900">
                <a:solidFill>
                  <a:schemeClr val="bg1"/>
                </a:solidFill>
              </a:endParaRPr>
            </a:p>
          </p:txBody>
        </p:sp>
      </p:grpSp>
      <p:sp>
        <p:nvSpPr>
          <p:cNvPr id="14377" name="Line 74"/>
          <p:cNvSpPr>
            <a:spLocks noChangeShapeType="1"/>
          </p:cNvSpPr>
          <p:nvPr/>
        </p:nvSpPr>
        <p:spPr bwMode="auto">
          <a:xfrm flipV="1">
            <a:off x="3059113" y="4149725"/>
            <a:ext cx="504825" cy="142875"/>
          </a:xfrm>
          <a:prstGeom prst="line">
            <a:avLst/>
          </a:prstGeom>
          <a:noFill/>
          <a:ln w="9525">
            <a:solidFill>
              <a:schemeClr val="tx1"/>
            </a:solidFill>
            <a:round/>
            <a:headEnd/>
            <a:tailEnd/>
          </a:ln>
        </p:spPr>
        <p:txBody>
          <a:bodyPr/>
          <a:lstStyle/>
          <a:p>
            <a:endParaRPr lang="ru-RU"/>
          </a:p>
        </p:txBody>
      </p:sp>
      <p:sp>
        <p:nvSpPr>
          <p:cNvPr id="14378" name="Line 75"/>
          <p:cNvSpPr>
            <a:spLocks noChangeShapeType="1"/>
          </p:cNvSpPr>
          <p:nvPr/>
        </p:nvSpPr>
        <p:spPr bwMode="auto">
          <a:xfrm>
            <a:off x="3059113" y="4652963"/>
            <a:ext cx="504825" cy="215900"/>
          </a:xfrm>
          <a:prstGeom prst="line">
            <a:avLst/>
          </a:prstGeom>
          <a:noFill/>
          <a:ln w="9525">
            <a:solidFill>
              <a:schemeClr val="tx1"/>
            </a:solidFill>
            <a:round/>
            <a:headEnd/>
            <a:tailEnd/>
          </a:ln>
        </p:spPr>
        <p:txBody>
          <a:bodyPr/>
          <a:lstStyle/>
          <a:p>
            <a:endParaRPr lang="ru-RU"/>
          </a:p>
        </p:txBody>
      </p:sp>
      <p:grpSp>
        <p:nvGrpSpPr>
          <p:cNvPr id="14379" name="Группа 70"/>
          <p:cNvGrpSpPr>
            <a:grpSpLocks/>
          </p:cNvGrpSpPr>
          <p:nvPr/>
        </p:nvGrpSpPr>
        <p:grpSpPr bwMode="auto">
          <a:xfrm>
            <a:off x="5076825" y="3933825"/>
            <a:ext cx="2087563" cy="503238"/>
            <a:chOff x="1133780" y="140052"/>
            <a:chExt cx="905476" cy="357189"/>
          </a:xfrm>
        </p:grpSpPr>
        <p:sp>
          <p:nvSpPr>
            <p:cNvPr id="12" name="Скругленный прямоугольник 71"/>
            <p:cNvSpPr/>
            <p:nvPr/>
          </p:nvSpPr>
          <p:spPr>
            <a:xfrm>
              <a:off x="1133780" y="140052"/>
              <a:ext cx="905476" cy="33014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2"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ru-RU" sz="700">
                  <a:solidFill>
                    <a:schemeClr val="bg1"/>
                  </a:solidFill>
                </a:rPr>
                <a:t>мемлекеттік қызмет көрсетуге қойылатын талаптарды белгілейтін, сондай-ақ мемлекеттік қызмет көрсету процесінің, нысанының сипаттамаларын, мазмұнын және нәтижесін қамтитын НҚА</a:t>
              </a:r>
            </a:p>
          </p:txBody>
        </p:sp>
      </p:grpSp>
      <p:grpSp>
        <p:nvGrpSpPr>
          <p:cNvPr id="14380" name="Группа 70"/>
          <p:cNvGrpSpPr>
            <a:grpSpLocks/>
          </p:cNvGrpSpPr>
          <p:nvPr/>
        </p:nvGrpSpPr>
        <p:grpSpPr bwMode="auto">
          <a:xfrm>
            <a:off x="5076825" y="4581525"/>
            <a:ext cx="2087563" cy="503238"/>
            <a:chOff x="1133780" y="140052"/>
            <a:chExt cx="905476" cy="357189"/>
          </a:xfrm>
        </p:grpSpPr>
        <p:sp>
          <p:nvSpPr>
            <p:cNvPr id="72" name="Скругленный прямоугольник 71"/>
            <p:cNvSpPr/>
            <p:nvPr/>
          </p:nvSpPr>
          <p:spPr>
            <a:xfrm>
              <a:off x="1133780" y="140052"/>
              <a:ext cx="905476" cy="33014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0"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ru-RU" sz="700">
                  <a:solidFill>
                    <a:schemeClr val="bg1"/>
                  </a:solidFill>
                </a:rPr>
                <a:t>көрсетілетін қызметті берушілер қызметінің тәртібін айқындайтын НҚА</a:t>
              </a:r>
              <a:endParaRPr lang="ru-RU">
                <a:solidFill>
                  <a:schemeClr val="bg1"/>
                </a:solidFill>
              </a:endParaRPr>
            </a:p>
          </p:txBody>
        </p:sp>
      </p:grpSp>
      <p:sp>
        <p:nvSpPr>
          <p:cNvPr id="14381" name="Line 82"/>
          <p:cNvSpPr>
            <a:spLocks noChangeShapeType="1"/>
          </p:cNvSpPr>
          <p:nvPr/>
        </p:nvSpPr>
        <p:spPr bwMode="auto">
          <a:xfrm>
            <a:off x="4500563" y="4149725"/>
            <a:ext cx="576262" cy="0"/>
          </a:xfrm>
          <a:prstGeom prst="line">
            <a:avLst/>
          </a:prstGeom>
          <a:noFill/>
          <a:ln w="9525">
            <a:solidFill>
              <a:schemeClr val="tx1"/>
            </a:solidFill>
            <a:round/>
            <a:headEnd/>
            <a:tailEnd/>
          </a:ln>
        </p:spPr>
        <p:txBody>
          <a:bodyPr/>
          <a:lstStyle/>
          <a:p>
            <a:endParaRPr lang="ru-RU"/>
          </a:p>
        </p:txBody>
      </p:sp>
      <p:sp>
        <p:nvSpPr>
          <p:cNvPr id="14382" name="Line 83"/>
          <p:cNvSpPr>
            <a:spLocks noChangeShapeType="1"/>
          </p:cNvSpPr>
          <p:nvPr/>
        </p:nvSpPr>
        <p:spPr bwMode="auto">
          <a:xfrm>
            <a:off x="4500563" y="4868863"/>
            <a:ext cx="576262" cy="0"/>
          </a:xfrm>
          <a:prstGeom prst="line">
            <a:avLst/>
          </a:prstGeom>
          <a:noFill/>
          <a:ln w="9525">
            <a:solidFill>
              <a:schemeClr val="tx1"/>
            </a:solidFill>
            <a:round/>
            <a:headEnd/>
            <a:tailEnd/>
          </a:ln>
        </p:spPr>
        <p:txBody>
          <a:bodyPr/>
          <a:lstStyle/>
          <a:p>
            <a:endParaRPr lang="ru-RU"/>
          </a:p>
        </p:txBody>
      </p:sp>
      <p:grpSp>
        <p:nvGrpSpPr>
          <p:cNvPr id="14383" name="Группа 133"/>
          <p:cNvGrpSpPr>
            <a:grpSpLocks/>
          </p:cNvGrpSpPr>
          <p:nvPr/>
        </p:nvGrpSpPr>
        <p:grpSpPr bwMode="auto">
          <a:xfrm>
            <a:off x="1547813" y="5300663"/>
            <a:ext cx="2590800" cy="288925"/>
            <a:chOff x="176" y="213930"/>
            <a:chExt cx="1483310" cy="786584"/>
          </a:xfrm>
        </p:grpSpPr>
        <p:sp>
          <p:nvSpPr>
            <p:cNvPr id="16"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38349" y="252826"/>
              <a:ext cx="1406963" cy="708790"/>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900">
                  <a:solidFill>
                    <a:schemeClr val="bg1"/>
                  </a:solidFill>
                  <a:latin typeface="Arial" charset="0"/>
                  <a:cs typeface="Arial" charset="0"/>
                </a:rPr>
                <a:t>Көрсетілетін қызметті алушылардың құқықтары</a:t>
              </a:r>
              <a:endParaRPr lang="ru-RU">
                <a:solidFill>
                  <a:schemeClr val="bg1"/>
                </a:solidFill>
                <a:latin typeface="Arial" charset="0"/>
                <a:cs typeface="Arial" charset="0"/>
              </a:endParaRPr>
            </a:p>
          </p:txBody>
        </p:sp>
      </p:grpSp>
      <p:grpSp>
        <p:nvGrpSpPr>
          <p:cNvPr id="14384" name="Группа 133"/>
          <p:cNvGrpSpPr>
            <a:grpSpLocks/>
          </p:cNvGrpSpPr>
          <p:nvPr/>
        </p:nvGrpSpPr>
        <p:grpSpPr bwMode="auto">
          <a:xfrm>
            <a:off x="1547813" y="5589588"/>
            <a:ext cx="863600" cy="863600"/>
            <a:chOff x="176" y="213930"/>
            <a:chExt cx="1483310" cy="786584"/>
          </a:xfrm>
        </p:grpSpPr>
        <p:sp>
          <p:nvSpPr>
            <p:cNvPr id="18"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Скругленный прямоугольник 4"/>
            <p:cNvSpPr/>
            <p:nvPr/>
          </p:nvSpPr>
          <p:spPr>
            <a:xfrm>
              <a:off x="38349" y="252970"/>
              <a:ext cx="1406963" cy="708504"/>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700">
                  <a:solidFill>
                    <a:schemeClr val="bg1"/>
                  </a:solidFill>
                  <a:latin typeface="Arial" charset="0"/>
                  <a:cs typeface="Arial" charset="0"/>
                </a:rPr>
                <a:t>Мемлекеттік көрсетілетін қызметті ұсыну тәртібі туралы толық және анық ақпаратты қолжетімді нысанда алуға</a:t>
              </a:r>
              <a:endParaRPr lang="ru-RU">
                <a:solidFill>
                  <a:schemeClr val="bg1"/>
                </a:solidFill>
                <a:latin typeface="Arial" charset="0"/>
                <a:cs typeface="Arial" charset="0"/>
              </a:endParaRPr>
            </a:p>
          </p:txBody>
        </p:sp>
      </p:grpSp>
      <p:grpSp>
        <p:nvGrpSpPr>
          <p:cNvPr id="14385" name="Группа 133"/>
          <p:cNvGrpSpPr>
            <a:grpSpLocks/>
          </p:cNvGrpSpPr>
          <p:nvPr/>
        </p:nvGrpSpPr>
        <p:grpSpPr bwMode="auto">
          <a:xfrm>
            <a:off x="2411413" y="5589588"/>
            <a:ext cx="863600" cy="863600"/>
            <a:chOff x="176" y="213930"/>
            <a:chExt cx="1483310" cy="786584"/>
          </a:xfrm>
        </p:grpSpPr>
        <p:sp>
          <p:nvSpPr>
            <p:cNvPr id="21"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Скругленный прямоугольник 4"/>
            <p:cNvSpPr/>
            <p:nvPr/>
          </p:nvSpPr>
          <p:spPr>
            <a:xfrm>
              <a:off x="38349" y="252970"/>
              <a:ext cx="1406963" cy="708504"/>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700">
                  <a:solidFill>
                    <a:schemeClr val="bg1"/>
                  </a:solidFill>
                  <a:latin typeface="Arial" charset="0"/>
                  <a:cs typeface="Arial" charset="0"/>
                </a:rPr>
                <a:t>Мемлекеттік көрсетілетін қызметтер стандарттарының жобаларын жария талқылауларға қатысуға</a:t>
              </a:r>
              <a:endParaRPr lang="ru-RU">
                <a:solidFill>
                  <a:schemeClr val="tx1"/>
                </a:solidFill>
                <a:latin typeface="Arial" charset="0"/>
                <a:cs typeface="Arial" charset="0"/>
              </a:endParaRPr>
            </a:p>
          </p:txBody>
        </p:sp>
      </p:grpSp>
      <p:grpSp>
        <p:nvGrpSpPr>
          <p:cNvPr id="14386" name="Группа 133"/>
          <p:cNvGrpSpPr>
            <a:grpSpLocks/>
          </p:cNvGrpSpPr>
          <p:nvPr/>
        </p:nvGrpSpPr>
        <p:grpSpPr bwMode="auto">
          <a:xfrm>
            <a:off x="3276600" y="5589588"/>
            <a:ext cx="863600" cy="863600"/>
            <a:chOff x="176" y="213930"/>
            <a:chExt cx="1483310" cy="786584"/>
          </a:xfrm>
        </p:grpSpPr>
        <p:sp>
          <p:nvSpPr>
            <p:cNvPr id="135"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Скругленный прямоугольник 4"/>
            <p:cNvSpPr/>
            <p:nvPr/>
          </p:nvSpPr>
          <p:spPr>
            <a:xfrm>
              <a:off x="38349" y="252970"/>
              <a:ext cx="1406963" cy="708504"/>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700">
                  <a:solidFill>
                    <a:schemeClr val="bg1"/>
                  </a:solidFill>
                  <a:latin typeface="Arial" charset="0"/>
                  <a:cs typeface="Arial" charset="0"/>
                </a:rPr>
                <a:t>Көрсетілетін қызметті берушілердің шешімдеріне, әрекеттеріне шағымдануға</a:t>
              </a:r>
            </a:p>
          </p:txBody>
        </p:sp>
      </p:grpSp>
      <p:sp>
        <p:nvSpPr>
          <p:cNvPr id="14387" name="Text Box 105"/>
          <p:cNvSpPr txBox="1">
            <a:spLocks noChangeArrowheads="1"/>
          </p:cNvSpPr>
          <p:nvPr/>
        </p:nvSpPr>
        <p:spPr bwMode="auto">
          <a:xfrm>
            <a:off x="6300788" y="5373688"/>
            <a:ext cx="1584325" cy="34607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800" b="1">
                <a:solidFill>
                  <a:schemeClr val="bg1"/>
                </a:solidFill>
              </a:rPr>
              <a:t>Мемлекеттік көрсетілетін қызметті берушіге</a:t>
            </a:r>
          </a:p>
        </p:txBody>
      </p:sp>
      <p:sp>
        <p:nvSpPr>
          <p:cNvPr id="14388" name="Text Box 106"/>
          <p:cNvSpPr txBox="1">
            <a:spLocks noChangeArrowheads="1"/>
          </p:cNvSpPr>
          <p:nvPr/>
        </p:nvSpPr>
        <p:spPr bwMode="auto">
          <a:xfrm>
            <a:off x="6300788" y="5876925"/>
            <a:ext cx="1584325" cy="2238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800" b="1">
                <a:solidFill>
                  <a:schemeClr val="bg1"/>
                </a:solidFill>
              </a:rPr>
              <a:t>Мемлекеттік корпорацияға</a:t>
            </a:r>
          </a:p>
        </p:txBody>
      </p:sp>
      <p:sp>
        <p:nvSpPr>
          <p:cNvPr id="14389" name="Text Box 107"/>
          <p:cNvSpPr txBox="1">
            <a:spLocks noChangeArrowheads="1"/>
          </p:cNvSpPr>
          <p:nvPr/>
        </p:nvSpPr>
        <p:spPr bwMode="auto">
          <a:xfrm>
            <a:off x="6300788" y="6237288"/>
            <a:ext cx="1584325" cy="223837"/>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800" b="1">
                <a:solidFill>
                  <a:schemeClr val="bg1"/>
                </a:solidFill>
              </a:rPr>
              <a:t>Агенттік департаментіне</a:t>
            </a:r>
          </a:p>
        </p:txBody>
      </p:sp>
      <p:pic>
        <p:nvPicPr>
          <p:cNvPr id="14390" name="Picture 88"/>
          <p:cNvPicPr>
            <a:picLocks noChangeAspect="1" noChangeArrowheads="1"/>
          </p:cNvPicPr>
          <p:nvPr/>
        </p:nvPicPr>
        <p:blipFill>
          <a:blip r:embed="rId4"/>
          <a:srcRect/>
          <a:stretch>
            <a:fillRect/>
          </a:stretch>
        </p:blipFill>
        <p:spPr bwMode="auto">
          <a:xfrm>
            <a:off x="1003300" y="1700213"/>
            <a:ext cx="1098550" cy="1287462"/>
          </a:xfrm>
          <a:prstGeom prst="rect">
            <a:avLst/>
          </a:prstGeom>
          <a:noFill/>
          <a:ln w="9525">
            <a:noFill/>
            <a:miter lim="800000"/>
            <a:headEnd/>
            <a:tailEnd/>
          </a:ln>
        </p:spPr>
      </p:pic>
    </p:spTree>
    <p:extLst>
      <p:ext uri="{BB962C8B-B14F-4D97-AF65-F5344CB8AC3E}">
        <p14:creationId xmlns:p14="http://schemas.microsoft.com/office/powerpoint/2010/main" val="170004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62235"/>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2</a:t>
            </a:fld>
            <a:endParaRPr lang="ru-RU" sz="1600" dirty="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61784" y="-22180"/>
            <a:ext cx="7200800" cy="954107"/>
          </a:xfrm>
          <a:prstGeom prst="rect">
            <a:avLst/>
          </a:prstGeom>
          <a:noFill/>
        </p:spPr>
        <p:txBody>
          <a:bodyPr wrap="square" rtlCol="0">
            <a:spAutoFit/>
          </a:bodyPr>
          <a:lstStyle/>
          <a:p>
            <a:pPr algn="ctr"/>
            <a:r>
              <a:rPr lang="ru-RU" sz="2800" b="1" dirty="0" smtClean="0">
                <a:solidFill>
                  <a:schemeClr val="bg1"/>
                </a:solidFill>
              </a:rPr>
              <a:t>Жамбыл </a:t>
            </a:r>
            <a:r>
              <a:rPr lang="ru-RU" sz="2800" b="1" dirty="0" err="1" smtClean="0">
                <a:solidFill>
                  <a:schemeClr val="bg1"/>
                </a:solidFill>
              </a:rPr>
              <a:t>облысы</a:t>
            </a:r>
            <a:r>
              <a:rPr lang="ru-RU" sz="2800" b="1" dirty="0" smtClean="0">
                <a:solidFill>
                  <a:schemeClr val="bg1"/>
                </a:solidFill>
              </a:rPr>
              <a:t> </a:t>
            </a:r>
            <a:r>
              <a:rPr lang="ru-RU" sz="2800" b="1" dirty="0" err="1" smtClean="0">
                <a:solidFill>
                  <a:schemeClr val="bg1"/>
                </a:solidFill>
              </a:rPr>
              <a:t>бойынша</a:t>
            </a:r>
            <a:endParaRPr lang="ru-RU" sz="2800" b="1" dirty="0" smtClean="0">
              <a:solidFill>
                <a:schemeClr val="bg1"/>
              </a:solidFill>
            </a:endParaRPr>
          </a:p>
          <a:p>
            <a:pPr algn="ctr"/>
            <a:r>
              <a:rPr lang="ru-RU" sz="2800" b="1" dirty="0" err="1" smtClean="0">
                <a:solidFill>
                  <a:schemeClr val="bg1"/>
                </a:solidFill>
              </a:rPr>
              <a:t>Мемлекеттік</a:t>
            </a:r>
            <a:r>
              <a:rPr lang="ru-RU" sz="2800" b="1" dirty="0" smtClean="0">
                <a:solidFill>
                  <a:schemeClr val="bg1"/>
                </a:solidFill>
              </a:rPr>
              <a:t> </a:t>
            </a:r>
            <a:r>
              <a:rPr lang="ru-RU" sz="2800" b="1" dirty="0" err="1" smtClean="0">
                <a:solidFill>
                  <a:schemeClr val="bg1"/>
                </a:solidFill>
              </a:rPr>
              <a:t>кірістер</a:t>
            </a:r>
            <a:r>
              <a:rPr lang="ru-RU" sz="2800" b="1" dirty="0" smtClean="0">
                <a:solidFill>
                  <a:schemeClr val="bg1"/>
                </a:solidFill>
              </a:rPr>
              <a:t> </a:t>
            </a:r>
            <a:r>
              <a:rPr lang="ru-RU" sz="2800" b="1" dirty="0" err="1" smtClean="0">
                <a:solidFill>
                  <a:schemeClr val="bg1"/>
                </a:solidFill>
              </a:rPr>
              <a:t>департаменті</a:t>
            </a:r>
            <a:endParaRPr lang="ru-RU" sz="2800" b="1" dirty="0">
              <a:solidFill>
                <a:schemeClr val="bg1"/>
              </a:solidFill>
            </a:endParaRPr>
          </a:p>
        </p:txBody>
      </p:sp>
      <p:grpSp>
        <p:nvGrpSpPr>
          <p:cNvPr id="19" name="Группа 18"/>
          <p:cNvGrpSpPr/>
          <p:nvPr/>
        </p:nvGrpSpPr>
        <p:grpSpPr>
          <a:xfrm>
            <a:off x="257037" y="1170154"/>
            <a:ext cx="4801772" cy="2114830"/>
            <a:chOff x="-389278" y="1603374"/>
            <a:chExt cx="4475477" cy="1654080"/>
          </a:xfrm>
        </p:grpSpPr>
        <p:sp>
          <p:nvSpPr>
            <p:cNvPr id="20" name="TextBox 19"/>
            <p:cNvSpPr txBox="1"/>
            <p:nvPr/>
          </p:nvSpPr>
          <p:spPr>
            <a:xfrm>
              <a:off x="701822" y="1735342"/>
              <a:ext cx="3384377" cy="1227684"/>
            </a:xfrm>
            <a:prstGeom prst="rect">
              <a:avLst/>
            </a:prstGeom>
            <a:noFill/>
          </p:spPr>
          <p:txBody>
            <a:bodyPr wrap="square" rtlCol="0">
              <a:spAutoFit/>
            </a:bodyPr>
            <a:lstStyle/>
            <a:p>
              <a:pPr fontAlgn="base">
                <a:spcBef>
                  <a:spcPct val="0"/>
                </a:spcBef>
                <a:spcAft>
                  <a:spcPct val="0"/>
                </a:spcAft>
              </a:pPr>
              <a:r>
                <a:rPr lang="ru-RU" sz="2400" dirty="0" smtClean="0">
                  <a:solidFill>
                    <a:prstClr val="black"/>
                  </a:solidFill>
                  <a:latin typeface="Arial" pitchFamily="34" charset="0"/>
                </a:rPr>
                <a:t>28 </a:t>
              </a:r>
              <a:r>
                <a:rPr lang="ru-RU" sz="2400" dirty="0" err="1" smtClean="0">
                  <a:solidFill>
                    <a:prstClr val="black"/>
                  </a:solidFill>
                  <a:latin typeface="Arial" pitchFamily="34" charset="0"/>
                </a:rPr>
                <a:t>қызмет</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салық</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бағыты</a:t>
              </a:r>
              <a:endParaRPr lang="ru-RU" sz="2400" dirty="0">
                <a:solidFill>
                  <a:prstClr val="black"/>
                </a:solidFill>
                <a:latin typeface="Arial" pitchFamily="34" charset="0"/>
              </a:endParaRPr>
            </a:p>
            <a:p>
              <a:pPr fontAlgn="base">
                <a:spcBef>
                  <a:spcPct val="0"/>
                </a:spcBef>
                <a:spcAft>
                  <a:spcPct val="0"/>
                </a:spcAft>
              </a:pPr>
              <a:endParaRPr lang="ru-RU" sz="2400" b="1" dirty="0">
                <a:solidFill>
                  <a:prstClr val="black"/>
                </a:solidFill>
                <a:latin typeface="Arial" pitchFamily="34" charset="0"/>
              </a:endParaRPr>
            </a:p>
            <a:p>
              <a:pPr fontAlgn="base">
                <a:spcBef>
                  <a:spcPct val="0"/>
                </a:spcBef>
                <a:spcAft>
                  <a:spcPct val="0"/>
                </a:spcAft>
              </a:pPr>
              <a:r>
                <a:rPr lang="ru-RU" sz="2400" dirty="0" smtClean="0">
                  <a:solidFill>
                    <a:prstClr val="black"/>
                  </a:solidFill>
                  <a:latin typeface="Arial" pitchFamily="34" charset="0"/>
                </a:rPr>
                <a:t>16 </a:t>
              </a:r>
              <a:r>
                <a:rPr lang="ru-RU" sz="2400" dirty="0" err="1" smtClean="0">
                  <a:solidFill>
                    <a:prstClr val="black"/>
                  </a:solidFill>
                  <a:latin typeface="Arial" pitchFamily="34" charset="0"/>
                </a:rPr>
                <a:t>қызмет</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кеден</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бағыты</a:t>
              </a:r>
              <a:endParaRPr lang="ru-RU" sz="2400" dirty="0">
                <a:solidFill>
                  <a:prstClr val="black"/>
                </a:solidFill>
                <a:latin typeface="Arial" pitchFamily="34" charset="0"/>
              </a:endParaRPr>
            </a:p>
          </p:txBody>
        </p:sp>
        <p:sp>
          <p:nvSpPr>
            <p:cNvPr id="23" name="Левая фигурная скобка 22"/>
            <p:cNvSpPr/>
            <p:nvPr/>
          </p:nvSpPr>
          <p:spPr>
            <a:xfrm>
              <a:off x="269774" y="1721143"/>
              <a:ext cx="432048" cy="1536311"/>
            </a:xfrm>
            <a:prstGeom prst="leftBrace">
              <a:avLst>
                <a:gd name="adj1" fmla="val 46032"/>
                <a:gd name="adj2" fmla="val 50000"/>
              </a:avLst>
            </a:prstGeom>
            <a:ln w="19050">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ru-RU" sz="1600">
                <a:solidFill>
                  <a:prstClr val="black"/>
                </a:solidFill>
              </a:endParaRPr>
            </a:p>
          </p:txBody>
        </p:sp>
        <p:sp>
          <p:nvSpPr>
            <p:cNvPr id="24" name="TextBox 23"/>
            <p:cNvSpPr txBox="1"/>
            <p:nvPr/>
          </p:nvSpPr>
          <p:spPr>
            <a:xfrm rot="16200000">
              <a:off x="-915112" y="2129208"/>
              <a:ext cx="1654079" cy="602411"/>
            </a:xfrm>
            <a:prstGeom prst="rect">
              <a:avLst/>
            </a:prstGeom>
            <a:noFill/>
          </p:spPr>
          <p:txBody>
            <a:bodyPr wrap="square" rtlCol="0">
              <a:spAutoFit/>
            </a:bodyPr>
            <a:lstStyle/>
            <a:p>
              <a:pPr algn="ctr" fontAlgn="base">
                <a:spcBef>
                  <a:spcPct val="0"/>
                </a:spcBef>
                <a:spcAft>
                  <a:spcPct val="0"/>
                </a:spcAft>
              </a:pPr>
              <a:r>
                <a:rPr lang="ru-RU" b="1" dirty="0" err="1" smtClean="0">
                  <a:solidFill>
                    <a:prstClr val="black"/>
                  </a:solidFill>
                  <a:latin typeface="Arial" pitchFamily="34" charset="0"/>
                </a:rPr>
                <a:t>Барлығы</a:t>
              </a:r>
              <a:r>
                <a:rPr lang="ru-RU" b="1" dirty="0" smtClean="0">
                  <a:solidFill>
                    <a:prstClr val="black"/>
                  </a:solidFill>
                  <a:latin typeface="Arial" pitchFamily="34" charset="0"/>
                </a:rPr>
                <a:t>            44 </a:t>
              </a:r>
              <a:r>
                <a:rPr lang="ru-RU" b="1" dirty="0" err="1" smtClean="0">
                  <a:solidFill>
                    <a:prstClr val="black"/>
                  </a:solidFill>
                  <a:latin typeface="Arial" pitchFamily="34" charset="0"/>
                </a:rPr>
                <a:t>қызмет</a:t>
              </a:r>
              <a:endParaRPr lang="ru-RU" b="1" dirty="0">
                <a:solidFill>
                  <a:prstClr val="black"/>
                </a:solidFill>
                <a:latin typeface="Arial" pitchFamily="34" charset="0"/>
              </a:endParaRPr>
            </a:p>
          </p:txBody>
        </p:sp>
      </p:grpSp>
      <p:sp>
        <p:nvSpPr>
          <p:cNvPr id="32" name="TextBox 31"/>
          <p:cNvSpPr txBox="1"/>
          <p:nvPr/>
        </p:nvSpPr>
        <p:spPr>
          <a:xfrm>
            <a:off x="5058809" y="1052736"/>
            <a:ext cx="3631123" cy="2462213"/>
          </a:xfrm>
          <a:prstGeom prst="rect">
            <a:avLst/>
          </a:prstGeom>
          <a:noFill/>
        </p:spPr>
        <p:txBody>
          <a:bodyPr wrap="square" rtlCol="0">
            <a:spAutoFit/>
          </a:bodyPr>
          <a:lstStyle/>
          <a:p>
            <a:pPr fontAlgn="base">
              <a:spcBef>
                <a:spcPct val="0"/>
              </a:spcBef>
              <a:spcAft>
                <a:spcPct val="0"/>
              </a:spcAft>
            </a:pPr>
            <a:r>
              <a:rPr lang="ru-RU" sz="1400" dirty="0"/>
              <a:t>«</a:t>
            </a:r>
            <a:r>
              <a:rPr lang="ru-RU" sz="1400" dirty="0" err="1"/>
              <a:t>Қазақстан</a:t>
            </a:r>
            <a:r>
              <a:rPr lang="ru-RU" sz="1400" dirty="0"/>
              <a:t> </a:t>
            </a:r>
            <a:r>
              <a:rPr lang="ru-RU" sz="1400" dirty="0" err="1"/>
              <a:t>Республикасының</a:t>
            </a:r>
            <a:r>
              <a:rPr lang="ru-RU" sz="1400" dirty="0"/>
              <a:t>  </a:t>
            </a:r>
            <a:r>
              <a:rPr lang="ru-RU" sz="1400" dirty="0" err="1"/>
              <a:t>мемлекеттік</a:t>
            </a:r>
            <a:r>
              <a:rPr lang="ru-RU" sz="1400" dirty="0"/>
              <a:t> </a:t>
            </a:r>
            <a:r>
              <a:rPr lang="ru-RU" sz="1400" dirty="0" err="1"/>
              <a:t>кірістер</a:t>
            </a:r>
            <a:r>
              <a:rPr lang="ru-RU" sz="1400" dirty="0"/>
              <a:t> </a:t>
            </a:r>
            <a:r>
              <a:rPr lang="ru-RU" sz="1400" dirty="0" err="1"/>
              <a:t>органдары</a:t>
            </a:r>
            <a:r>
              <a:rPr lang="ru-RU" sz="1400" dirty="0"/>
              <a:t> </a:t>
            </a:r>
            <a:r>
              <a:rPr lang="ru-RU" sz="1400" dirty="0" err="1"/>
              <a:t>көрсететін</a:t>
            </a:r>
            <a:r>
              <a:rPr lang="ru-RU" sz="1400" dirty="0"/>
              <a:t> </a:t>
            </a:r>
            <a:r>
              <a:rPr lang="ru-RU" sz="1400" dirty="0" err="1"/>
              <a:t>мемлекеттік</a:t>
            </a:r>
            <a:r>
              <a:rPr lang="ru-RU" sz="1400" dirty="0"/>
              <a:t> </a:t>
            </a:r>
            <a:r>
              <a:rPr lang="ru-RU" sz="1400" dirty="0" err="1"/>
              <a:t>қызметтер</a:t>
            </a:r>
            <a:r>
              <a:rPr lang="ru-RU" sz="1400" dirty="0"/>
              <a:t> </a:t>
            </a:r>
            <a:r>
              <a:rPr lang="ru-RU" sz="1400" b="1" dirty="0" err="1"/>
              <a:t>регламентін</a:t>
            </a:r>
            <a:r>
              <a:rPr lang="ru-RU" sz="1400" b="1" dirty="0"/>
              <a:t> </a:t>
            </a:r>
            <a:r>
              <a:rPr lang="ru-RU" sz="1400" b="1" dirty="0" err="1"/>
              <a:t>бекіту</a:t>
            </a:r>
            <a:r>
              <a:rPr lang="ru-RU" sz="1400" b="1" dirty="0"/>
              <a:t> </a:t>
            </a:r>
            <a:r>
              <a:rPr lang="ru-RU" sz="1400" b="1" dirty="0" err="1"/>
              <a:t>туралы</a:t>
            </a:r>
            <a:r>
              <a:rPr lang="ru-RU" sz="1400" dirty="0"/>
              <a:t>» </a:t>
            </a:r>
            <a:r>
              <a:rPr lang="ru-RU" sz="1400" dirty="0" err="1"/>
              <a:t>Қазақстан</a:t>
            </a:r>
            <a:r>
              <a:rPr lang="ru-RU" sz="1400" dirty="0"/>
              <a:t> </a:t>
            </a:r>
            <a:r>
              <a:rPr lang="ru-RU" sz="1400" dirty="0" err="1"/>
              <a:t>Республикасы</a:t>
            </a:r>
            <a:r>
              <a:rPr lang="ru-RU" sz="1400" dirty="0"/>
              <a:t> </a:t>
            </a:r>
            <a:r>
              <a:rPr lang="ru-RU" sz="1400" dirty="0" err="1"/>
              <a:t>Қаржы</a:t>
            </a:r>
            <a:r>
              <a:rPr lang="ru-RU" sz="1400" dirty="0"/>
              <a:t> </a:t>
            </a:r>
            <a:r>
              <a:rPr lang="ru-RU" sz="1400" dirty="0" err="1"/>
              <a:t>министрінің</a:t>
            </a:r>
            <a:r>
              <a:rPr lang="ru-RU" sz="1400" dirty="0"/>
              <a:t> </a:t>
            </a:r>
            <a:endParaRPr lang="ru-RU" sz="1400" dirty="0">
              <a:solidFill>
                <a:prstClr val="black"/>
              </a:solidFill>
              <a:latin typeface="Arial" pitchFamily="34" charset="0"/>
            </a:endParaRPr>
          </a:p>
          <a:p>
            <a:pPr fontAlgn="base">
              <a:spcBef>
                <a:spcPct val="0"/>
              </a:spcBef>
              <a:spcAft>
                <a:spcPct val="0"/>
              </a:spcAft>
            </a:pPr>
            <a:r>
              <a:rPr lang="ru-RU" sz="1400" dirty="0" smtClean="0"/>
              <a:t>27.04.2015 </a:t>
            </a:r>
            <a:r>
              <a:rPr lang="ru-RU" sz="1400" dirty="0" err="1"/>
              <a:t>жылғы</a:t>
            </a:r>
            <a:r>
              <a:rPr lang="ru-RU" sz="1400" dirty="0"/>
              <a:t> </a:t>
            </a:r>
            <a:r>
              <a:rPr lang="ru-RU" sz="1400" dirty="0" smtClean="0"/>
              <a:t>№284 </a:t>
            </a:r>
            <a:r>
              <a:rPr lang="ru-RU" sz="1400" dirty="0" err="1"/>
              <a:t>бұйрығы</a:t>
            </a:r>
            <a:r>
              <a:rPr lang="ru-RU" sz="1400" dirty="0"/>
              <a:t> </a:t>
            </a:r>
            <a:endParaRPr lang="ru-RU" sz="1400" dirty="0">
              <a:solidFill>
                <a:prstClr val="black"/>
              </a:solidFill>
              <a:latin typeface="Arial" pitchFamily="34" charset="0"/>
            </a:endParaRPr>
          </a:p>
          <a:p>
            <a:pPr fontAlgn="base">
              <a:spcBef>
                <a:spcPct val="0"/>
              </a:spcBef>
              <a:spcAft>
                <a:spcPct val="0"/>
              </a:spcAft>
            </a:pPr>
            <a:endParaRPr lang="ru-RU" sz="1400" dirty="0" smtClean="0"/>
          </a:p>
          <a:p>
            <a:pPr fontAlgn="base">
              <a:spcBef>
                <a:spcPct val="0"/>
              </a:spcBef>
              <a:spcAft>
                <a:spcPct val="0"/>
              </a:spcAft>
            </a:pPr>
            <a:r>
              <a:rPr lang="ru-RU" sz="1400" dirty="0" smtClean="0"/>
              <a:t>«</a:t>
            </a:r>
            <a:r>
              <a:rPr lang="ru-RU" sz="1400" dirty="0" err="1" smtClean="0"/>
              <a:t>Қазақстан</a:t>
            </a:r>
            <a:r>
              <a:rPr lang="ru-RU" sz="1400" dirty="0" smtClean="0"/>
              <a:t> </a:t>
            </a:r>
            <a:r>
              <a:rPr lang="ru-RU" sz="1400" dirty="0" err="1" smtClean="0"/>
              <a:t>Республикасының</a:t>
            </a:r>
            <a:r>
              <a:rPr lang="ru-RU" sz="1400" dirty="0" smtClean="0"/>
              <a:t>  </a:t>
            </a:r>
            <a:r>
              <a:rPr lang="ru-RU" sz="1400" dirty="0" err="1" smtClean="0"/>
              <a:t>мемлекеттік</a:t>
            </a:r>
            <a:r>
              <a:rPr lang="ru-RU" sz="1400" dirty="0" smtClean="0"/>
              <a:t> </a:t>
            </a:r>
            <a:r>
              <a:rPr lang="ru-RU" sz="1400" dirty="0" err="1" smtClean="0"/>
              <a:t>кірістер</a:t>
            </a:r>
            <a:r>
              <a:rPr lang="ru-RU" sz="1400" dirty="0" smtClean="0"/>
              <a:t> </a:t>
            </a:r>
            <a:r>
              <a:rPr lang="ru-RU" sz="1400" dirty="0" err="1" smtClean="0"/>
              <a:t>органдары</a:t>
            </a:r>
            <a:r>
              <a:rPr lang="ru-RU" sz="1400" dirty="0" smtClean="0"/>
              <a:t> </a:t>
            </a:r>
            <a:r>
              <a:rPr lang="ru-RU" sz="1400" dirty="0" err="1" smtClean="0"/>
              <a:t>көрсететін</a:t>
            </a:r>
            <a:r>
              <a:rPr lang="ru-RU" sz="1400" dirty="0" smtClean="0"/>
              <a:t> </a:t>
            </a:r>
            <a:r>
              <a:rPr lang="ru-RU" sz="1400" dirty="0" err="1" smtClean="0"/>
              <a:t>мемлекеттік</a:t>
            </a:r>
            <a:r>
              <a:rPr lang="ru-RU" sz="1400" dirty="0" smtClean="0"/>
              <a:t> </a:t>
            </a:r>
            <a:r>
              <a:rPr lang="ru-RU" sz="1400" dirty="0" err="1" smtClean="0"/>
              <a:t>қызметтер</a:t>
            </a:r>
            <a:r>
              <a:rPr lang="ru-RU" sz="1400" dirty="0" smtClean="0"/>
              <a:t> </a:t>
            </a:r>
            <a:r>
              <a:rPr lang="ru-RU" sz="1400" b="1" dirty="0" err="1" smtClean="0"/>
              <a:t>регламентін</a:t>
            </a:r>
            <a:r>
              <a:rPr lang="ru-RU" sz="1400" b="1" dirty="0" smtClean="0"/>
              <a:t> </a:t>
            </a:r>
            <a:r>
              <a:rPr lang="ru-RU" sz="1400" b="1" dirty="0" err="1" smtClean="0"/>
              <a:t>бекіту</a:t>
            </a:r>
            <a:r>
              <a:rPr lang="ru-RU" sz="1400" b="1" dirty="0" smtClean="0"/>
              <a:t> </a:t>
            </a:r>
            <a:r>
              <a:rPr lang="ru-RU" sz="1400" b="1" dirty="0" err="1" smtClean="0"/>
              <a:t>туралы</a:t>
            </a:r>
            <a:r>
              <a:rPr lang="ru-RU" sz="1400" dirty="0" smtClean="0"/>
              <a:t>» </a:t>
            </a:r>
            <a:r>
              <a:rPr lang="ru-RU" sz="1400" dirty="0" err="1" smtClean="0"/>
              <a:t>Қазақстан</a:t>
            </a:r>
            <a:r>
              <a:rPr lang="ru-RU" sz="1400" dirty="0" smtClean="0"/>
              <a:t> </a:t>
            </a:r>
            <a:r>
              <a:rPr lang="ru-RU" sz="1400" dirty="0" err="1" smtClean="0"/>
              <a:t>Республикасы</a:t>
            </a:r>
            <a:r>
              <a:rPr lang="ru-RU" sz="1400" dirty="0" smtClean="0"/>
              <a:t> </a:t>
            </a:r>
            <a:r>
              <a:rPr lang="ru-RU" sz="1400" dirty="0" err="1" smtClean="0"/>
              <a:t>Қаржы</a:t>
            </a:r>
            <a:r>
              <a:rPr lang="ru-RU" sz="1400" dirty="0" smtClean="0"/>
              <a:t> </a:t>
            </a:r>
            <a:r>
              <a:rPr lang="ru-RU" sz="1400" dirty="0" err="1" smtClean="0"/>
              <a:t>министрінің</a:t>
            </a:r>
            <a:r>
              <a:rPr lang="ru-RU" sz="1400" dirty="0" smtClean="0"/>
              <a:t> </a:t>
            </a:r>
            <a:endParaRPr lang="ru-RU" sz="1400" dirty="0">
              <a:solidFill>
                <a:prstClr val="black"/>
              </a:solidFill>
              <a:latin typeface="Arial" pitchFamily="34" charset="0"/>
            </a:endParaRPr>
          </a:p>
          <a:p>
            <a:pPr fontAlgn="base">
              <a:spcBef>
                <a:spcPct val="0"/>
              </a:spcBef>
              <a:spcAft>
                <a:spcPct val="0"/>
              </a:spcAft>
            </a:pPr>
            <a:r>
              <a:rPr lang="ru-RU" sz="1400" dirty="0" smtClean="0"/>
              <a:t>04.06.2015 </a:t>
            </a:r>
            <a:r>
              <a:rPr lang="ru-RU" sz="1400" dirty="0" err="1" smtClean="0"/>
              <a:t>жылғы</a:t>
            </a:r>
            <a:r>
              <a:rPr lang="ru-RU" sz="1400" dirty="0"/>
              <a:t> №348 </a:t>
            </a:r>
            <a:r>
              <a:rPr lang="ru-RU" sz="1400" dirty="0" err="1" smtClean="0"/>
              <a:t>бұйрығы</a:t>
            </a:r>
            <a:r>
              <a:rPr lang="ru-RU" sz="1400" dirty="0" smtClean="0"/>
              <a:t> </a:t>
            </a:r>
            <a:endParaRPr lang="ru-RU" sz="1400" dirty="0">
              <a:solidFill>
                <a:prstClr val="black"/>
              </a:solidFill>
              <a:latin typeface="Arial" pitchFamily="34" charset="0"/>
            </a:endParaRPr>
          </a:p>
        </p:txBody>
      </p:sp>
      <p:sp>
        <p:nvSpPr>
          <p:cNvPr id="33" name="TextBox 32"/>
          <p:cNvSpPr txBox="1"/>
          <p:nvPr/>
        </p:nvSpPr>
        <p:spPr>
          <a:xfrm>
            <a:off x="395536" y="4062551"/>
            <a:ext cx="8451598" cy="2554545"/>
          </a:xfrm>
          <a:prstGeom prst="rect">
            <a:avLst/>
          </a:prstGeom>
          <a:noFill/>
        </p:spPr>
        <p:txBody>
          <a:bodyPr wrap="square" rtlCol="0">
            <a:spAutoFit/>
          </a:bodyPr>
          <a:lstStyle/>
          <a:p>
            <a:pPr fontAlgn="base">
              <a:spcBef>
                <a:spcPct val="0"/>
              </a:spcBef>
              <a:spcAft>
                <a:spcPct val="0"/>
              </a:spcAft>
            </a:pPr>
            <a:r>
              <a:rPr lang="ru-RU" sz="2000" dirty="0" smtClean="0">
                <a:solidFill>
                  <a:prstClr val="black"/>
                </a:solidFill>
                <a:latin typeface="Arial" pitchFamily="34" charset="0"/>
              </a:rPr>
              <a:t>2019 </a:t>
            </a:r>
            <a:r>
              <a:rPr lang="ru-RU" sz="2000" dirty="0" err="1" smtClean="0">
                <a:solidFill>
                  <a:prstClr val="black"/>
                </a:solidFill>
                <a:latin typeface="Arial" pitchFamily="34" charset="0"/>
              </a:rPr>
              <a:t>жылдың</a:t>
            </a:r>
            <a:r>
              <a:rPr lang="ru-RU" sz="2000" dirty="0" smtClean="0">
                <a:solidFill>
                  <a:prstClr val="black"/>
                </a:solidFill>
                <a:latin typeface="Arial" pitchFamily="34" charset="0"/>
              </a:rPr>
              <a:t> </a:t>
            </a:r>
            <a:r>
              <a:rPr lang="ru-RU" sz="2000" dirty="0" smtClean="0">
                <a:solidFill>
                  <a:prstClr val="black"/>
                </a:solidFill>
                <a:latin typeface="Arial" pitchFamily="34" charset="0"/>
              </a:rPr>
              <a:t>1 </a:t>
            </a:r>
            <a:r>
              <a:rPr lang="ru-RU" sz="2000" dirty="0" smtClean="0">
                <a:solidFill>
                  <a:prstClr val="black"/>
                </a:solidFill>
                <a:latin typeface="Arial" pitchFamily="34" charset="0"/>
              </a:rPr>
              <a:t>то</a:t>
            </a:r>
            <a:r>
              <a:rPr lang="kk-KZ" sz="2000" dirty="0" smtClean="0">
                <a:solidFill>
                  <a:prstClr val="black"/>
                </a:solidFill>
                <a:latin typeface="Arial" pitchFamily="34" charset="0"/>
              </a:rPr>
              <a:t>қсанында</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мемлекеттік</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кірістер</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органдарымен</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көрсетілді</a:t>
            </a:r>
            <a:r>
              <a:rPr lang="ru-RU" sz="2000" dirty="0" smtClean="0">
                <a:solidFill>
                  <a:prstClr val="black"/>
                </a:solidFill>
                <a:latin typeface="Arial" pitchFamily="34" charset="0"/>
              </a:rPr>
              <a:t>:</a:t>
            </a:r>
            <a:endParaRPr lang="ru-RU" sz="2000" dirty="0">
              <a:solidFill>
                <a:prstClr val="black"/>
              </a:solidFill>
              <a:latin typeface="Arial" pitchFamily="34" charset="0"/>
            </a:endParaRPr>
          </a:p>
          <a:p>
            <a:pPr fontAlgn="base">
              <a:spcBef>
                <a:spcPct val="0"/>
              </a:spcBef>
              <a:spcAft>
                <a:spcPct val="0"/>
              </a:spcAft>
            </a:pPr>
            <a:endParaRPr lang="ru-RU" sz="2000" b="1" dirty="0" smtClean="0">
              <a:solidFill>
                <a:prstClr val="black"/>
              </a:solidFill>
              <a:latin typeface="Arial" pitchFamily="34" charset="0"/>
            </a:endParaRPr>
          </a:p>
          <a:p>
            <a:pPr fontAlgn="base">
              <a:spcBef>
                <a:spcPct val="0"/>
              </a:spcBef>
              <a:spcAft>
                <a:spcPct val="0"/>
              </a:spcAft>
            </a:pPr>
            <a:r>
              <a:rPr lang="ru-RU" sz="2000" b="1" dirty="0" err="1" smtClean="0">
                <a:solidFill>
                  <a:prstClr val="black"/>
                </a:solidFill>
                <a:latin typeface="Arial" pitchFamily="34" charset="0"/>
              </a:rPr>
              <a:t>Барлығы</a:t>
            </a:r>
            <a:r>
              <a:rPr lang="ru-RU" sz="2000" b="1" dirty="0" smtClean="0">
                <a:solidFill>
                  <a:prstClr val="black"/>
                </a:solidFill>
                <a:latin typeface="Arial" pitchFamily="34" charset="0"/>
              </a:rPr>
              <a:t>: </a:t>
            </a:r>
            <a:r>
              <a:rPr lang="ru-RU" sz="2000" dirty="0" smtClean="0">
                <a:solidFill>
                  <a:prstClr val="black"/>
                </a:solidFill>
                <a:latin typeface="Arial" pitchFamily="34" charset="0"/>
              </a:rPr>
              <a:t>212,6 </a:t>
            </a:r>
            <a:r>
              <a:rPr lang="ru-RU" sz="2000" dirty="0" err="1" smtClean="0">
                <a:solidFill>
                  <a:prstClr val="black"/>
                </a:solidFill>
                <a:latin typeface="Arial" pitchFamily="34" charset="0"/>
              </a:rPr>
              <a:t>мың</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қызмет</a:t>
            </a:r>
            <a:r>
              <a:rPr lang="ru-RU" sz="2000" dirty="0" smtClean="0">
                <a:solidFill>
                  <a:prstClr val="black"/>
                </a:solidFill>
                <a:latin typeface="Arial" pitchFamily="34" charset="0"/>
              </a:rPr>
              <a:t> . </a:t>
            </a:r>
            <a:endParaRPr lang="ru-RU" sz="2000" b="1" dirty="0">
              <a:solidFill>
                <a:prstClr val="black"/>
              </a:solidFill>
              <a:latin typeface="Arial" pitchFamily="34" charset="0"/>
            </a:endParaRPr>
          </a:p>
          <a:p>
            <a:pPr fontAlgn="base">
              <a:spcBef>
                <a:spcPct val="0"/>
              </a:spcBef>
              <a:spcAft>
                <a:spcPct val="0"/>
              </a:spcAft>
            </a:pPr>
            <a:r>
              <a:rPr lang="ru-RU" sz="2000" b="1" i="1" dirty="0" err="1" smtClean="0">
                <a:solidFill>
                  <a:prstClr val="black"/>
                </a:solidFill>
                <a:latin typeface="Arial" pitchFamily="34" charset="0"/>
              </a:rPr>
              <a:t>Соның</a:t>
            </a:r>
            <a:r>
              <a:rPr lang="ru-RU" sz="2000" b="1" i="1" dirty="0" smtClean="0">
                <a:solidFill>
                  <a:prstClr val="black"/>
                </a:solidFill>
                <a:latin typeface="Arial" pitchFamily="34" charset="0"/>
              </a:rPr>
              <a:t> </a:t>
            </a:r>
            <a:r>
              <a:rPr lang="ru-RU" sz="2000" b="1" i="1" dirty="0" err="1" smtClean="0">
                <a:solidFill>
                  <a:prstClr val="black"/>
                </a:solidFill>
                <a:latin typeface="Arial" pitchFamily="34" charset="0"/>
              </a:rPr>
              <a:t>ішінде</a:t>
            </a:r>
            <a:r>
              <a:rPr lang="ru-RU" sz="2000" b="1" i="1" dirty="0" smtClean="0">
                <a:solidFill>
                  <a:prstClr val="black"/>
                </a:solidFill>
                <a:latin typeface="Arial" pitchFamily="34" charset="0"/>
              </a:rPr>
              <a:t>:</a:t>
            </a:r>
            <a:endParaRPr lang="ru-RU" sz="2000" b="1" dirty="0">
              <a:solidFill>
                <a:prstClr val="black"/>
              </a:solidFill>
              <a:latin typeface="Arial" pitchFamily="34" charset="0"/>
            </a:endParaRPr>
          </a:p>
          <a:p>
            <a:pPr fontAlgn="base">
              <a:spcBef>
                <a:spcPct val="0"/>
              </a:spcBef>
              <a:spcAft>
                <a:spcPct val="0"/>
              </a:spcAft>
            </a:pPr>
            <a:r>
              <a:rPr lang="ru-RU" sz="2000" dirty="0" err="1" smtClean="0">
                <a:solidFill>
                  <a:prstClr val="black"/>
                </a:solidFill>
                <a:latin typeface="Arial" pitchFamily="34" charset="0"/>
              </a:rPr>
              <a:t>электронды</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түрде</a:t>
            </a:r>
            <a:r>
              <a:rPr lang="ru-RU" sz="2000" dirty="0" smtClean="0">
                <a:solidFill>
                  <a:prstClr val="black"/>
                </a:solidFill>
                <a:latin typeface="Arial" pitchFamily="34" charset="0"/>
              </a:rPr>
              <a:t> </a:t>
            </a:r>
            <a:r>
              <a:rPr lang="ru-RU" sz="2000" dirty="0">
                <a:solidFill>
                  <a:prstClr val="black"/>
                </a:solidFill>
                <a:latin typeface="Arial" pitchFamily="34" charset="0"/>
              </a:rPr>
              <a:t>– </a:t>
            </a:r>
            <a:r>
              <a:rPr lang="ru-RU" sz="2000" dirty="0" smtClean="0">
                <a:solidFill>
                  <a:prstClr val="black"/>
                </a:solidFill>
                <a:latin typeface="Arial" pitchFamily="34" charset="0"/>
              </a:rPr>
              <a:t> </a:t>
            </a:r>
            <a:r>
              <a:rPr lang="ru-RU" sz="2000" dirty="0" smtClean="0">
                <a:solidFill>
                  <a:prstClr val="black"/>
                </a:solidFill>
                <a:latin typeface="Arial" pitchFamily="34" charset="0"/>
              </a:rPr>
              <a:t>194,1 </a:t>
            </a:r>
            <a:r>
              <a:rPr lang="ru-RU" sz="2000" dirty="0" err="1" smtClean="0">
                <a:solidFill>
                  <a:prstClr val="black"/>
                </a:solidFill>
                <a:latin typeface="Arial" pitchFamily="34" charset="0"/>
              </a:rPr>
              <a:t>мың</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немесе</a:t>
            </a:r>
            <a:r>
              <a:rPr lang="ru-RU" sz="2000" dirty="0" smtClean="0">
                <a:solidFill>
                  <a:prstClr val="black"/>
                </a:solidFill>
                <a:latin typeface="Arial" pitchFamily="34" charset="0"/>
              </a:rPr>
              <a:t> </a:t>
            </a:r>
            <a:r>
              <a:rPr lang="ru-RU" sz="2000" dirty="0" smtClean="0">
                <a:solidFill>
                  <a:prstClr val="black"/>
                </a:solidFill>
                <a:latin typeface="Arial" pitchFamily="34" charset="0"/>
              </a:rPr>
              <a:t>91,3 </a:t>
            </a:r>
            <a:r>
              <a:rPr lang="ru-RU" sz="2000" dirty="0">
                <a:solidFill>
                  <a:prstClr val="black"/>
                </a:solidFill>
                <a:latin typeface="Arial" pitchFamily="34" charset="0"/>
              </a:rPr>
              <a:t>%; </a:t>
            </a:r>
            <a:endParaRPr lang="ru-RU" sz="2000" b="1" dirty="0">
              <a:solidFill>
                <a:prstClr val="black"/>
              </a:solidFill>
              <a:latin typeface="Arial" pitchFamily="34" charset="0"/>
            </a:endParaRPr>
          </a:p>
          <a:p>
            <a:pPr fontAlgn="base">
              <a:spcBef>
                <a:spcPct val="0"/>
              </a:spcBef>
              <a:spcAft>
                <a:spcPct val="0"/>
              </a:spcAft>
            </a:pPr>
            <a:r>
              <a:rPr lang="ru-RU" sz="2000" dirty="0" err="1" smtClean="0">
                <a:solidFill>
                  <a:prstClr val="black"/>
                </a:solidFill>
                <a:latin typeface="Arial" pitchFamily="34" charset="0"/>
              </a:rPr>
              <a:t>қағаз</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жүзінде</a:t>
            </a:r>
            <a:r>
              <a:rPr lang="ru-RU" sz="2000" dirty="0" smtClean="0">
                <a:solidFill>
                  <a:prstClr val="black"/>
                </a:solidFill>
                <a:latin typeface="Arial" pitchFamily="34" charset="0"/>
              </a:rPr>
              <a:t>         –    </a:t>
            </a:r>
            <a:r>
              <a:rPr lang="ru-RU" sz="2000" dirty="0" smtClean="0">
                <a:solidFill>
                  <a:prstClr val="black"/>
                </a:solidFill>
                <a:latin typeface="Arial" pitchFamily="34" charset="0"/>
              </a:rPr>
              <a:t>18,5 </a:t>
            </a:r>
            <a:r>
              <a:rPr lang="ru-RU" sz="2000" dirty="0" err="1" smtClean="0">
                <a:solidFill>
                  <a:prstClr val="black"/>
                </a:solidFill>
                <a:latin typeface="Arial" pitchFamily="34" charset="0"/>
              </a:rPr>
              <a:t>мың</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немесе</a:t>
            </a:r>
            <a:r>
              <a:rPr lang="ru-RU" sz="2000" dirty="0" smtClean="0">
                <a:solidFill>
                  <a:prstClr val="black"/>
                </a:solidFill>
                <a:latin typeface="Arial" pitchFamily="34" charset="0"/>
              </a:rPr>
              <a:t> </a:t>
            </a:r>
            <a:r>
              <a:rPr lang="ru-RU" sz="2000" dirty="0" smtClean="0">
                <a:solidFill>
                  <a:prstClr val="black"/>
                </a:solidFill>
                <a:latin typeface="Arial" pitchFamily="34" charset="0"/>
              </a:rPr>
              <a:t>  8,7%. </a:t>
            </a:r>
            <a:endParaRPr lang="ru-RU" sz="2000" b="1" dirty="0">
              <a:solidFill>
                <a:prstClr val="black"/>
              </a:solidFill>
              <a:latin typeface="Arial" pitchFamily="34" charset="0"/>
            </a:endParaRPr>
          </a:p>
          <a:p>
            <a:pPr fontAlgn="base">
              <a:spcBef>
                <a:spcPct val="0"/>
              </a:spcBef>
              <a:spcAft>
                <a:spcPct val="0"/>
              </a:spcAft>
            </a:pPr>
            <a:endParaRPr lang="ru-RU" sz="2000" dirty="0">
              <a:solidFill>
                <a:prstClr val="black"/>
              </a:solidFill>
              <a:latin typeface="Arial" pitchFamily="34" charset="0"/>
            </a:endParaRPr>
          </a:p>
        </p:txBody>
      </p:sp>
    </p:spTree>
    <p:extLst>
      <p:ext uri="{BB962C8B-B14F-4D97-AF65-F5344CB8AC3E}">
        <p14:creationId xmlns:p14="http://schemas.microsoft.com/office/powerpoint/2010/main" val="1138562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sp>
        <p:nvSpPr>
          <p:cNvPr id="36" name="Объект 1"/>
          <p:cNvSpPr>
            <a:spLocks noGrp="1"/>
          </p:cNvSpPr>
          <p:nvPr>
            <p:ph idx="1"/>
          </p:nvPr>
        </p:nvSpPr>
        <p:spPr>
          <a:xfrm>
            <a:off x="3372639" y="5186156"/>
            <a:ext cx="5674201" cy="1107996"/>
          </a:xfrm>
          <a:noFill/>
        </p:spPr>
        <p:txBody>
          <a:bodyPr wrap="square" rtlCol="0">
            <a:spAutoFit/>
          </a:bodyPr>
          <a:lstStyle/>
          <a:p>
            <a:pPr marL="0" indent="0">
              <a:buNone/>
            </a:pPr>
            <a:r>
              <a:rPr lang="ru-RU" sz="2200" dirty="0" err="1" smtClean="0"/>
              <a:t>Мемлекеттік</a:t>
            </a:r>
            <a:r>
              <a:rPr lang="ru-RU" sz="2200" dirty="0" smtClean="0"/>
              <a:t> </a:t>
            </a:r>
            <a:r>
              <a:rPr lang="ru-RU" sz="2200" dirty="0" err="1" smtClean="0"/>
              <a:t>қызметтер</a:t>
            </a:r>
            <a:r>
              <a:rPr lang="ru-RU" sz="2200" dirty="0" smtClean="0"/>
              <a:t> </a:t>
            </a:r>
            <a:r>
              <a:rPr lang="ru-RU" sz="2200" dirty="0" err="1" smtClean="0"/>
              <a:t>бойынша</a:t>
            </a:r>
            <a:r>
              <a:rPr lang="ru-RU" sz="2200" dirty="0" smtClean="0"/>
              <a:t> </a:t>
            </a:r>
            <a:r>
              <a:rPr lang="ru-RU" sz="2200" dirty="0" err="1" smtClean="0"/>
              <a:t>барлық</a:t>
            </a:r>
            <a:r>
              <a:rPr lang="ru-RU" sz="2200" dirty="0" smtClean="0"/>
              <a:t> </a:t>
            </a:r>
            <a:r>
              <a:rPr lang="ru-RU" sz="2200" dirty="0" err="1" smtClean="0"/>
              <a:t>мәліметтер</a:t>
            </a:r>
            <a:r>
              <a:rPr lang="ru-RU" sz="2200" dirty="0" smtClean="0"/>
              <a:t> </a:t>
            </a:r>
            <a:r>
              <a:rPr lang="ru-RU" sz="2200" dirty="0" err="1" smtClean="0"/>
              <a:t>Бірыңғай</a:t>
            </a:r>
            <a:r>
              <a:rPr lang="ru-RU" sz="2200" dirty="0" smtClean="0"/>
              <a:t> </a:t>
            </a:r>
            <a:r>
              <a:rPr lang="ru-RU" sz="2200" dirty="0" err="1" smtClean="0"/>
              <a:t>байланыс</a:t>
            </a:r>
            <a:r>
              <a:rPr lang="ru-RU" sz="2200" dirty="0" smtClean="0"/>
              <a:t> </a:t>
            </a:r>
            <a:r>
              <a:rPr lang="ru-RU" sz="2200" dirty="0" err="1" smtClean="0"/>
              <a:t>орталығында</a:t>
            </a:r>
            <a:r>
              <a:rPr lang="ru-RU" sz="2200" dirty="0" smtClean="0"/>
              <a:t> </a:t>
            </a:r>
            <a:r>
              <a:rPr lang="ru-RU" sz="2200" dirty="0"/>
              <a:t>«</a:t>
            </a:r>
            <a:r>
              <a:rPr lang="ru-RU" sz="2200" dirty="0" err="1" smtClean="0"/>
              <a:t>электронды</a:t>
            </a:r>
            <a:r>
              <a:rPr lang="ru-RU" sz="2200" dirty="0" smtClean="0"/>
              <a:t> </a:t>
            </a:r>
            <a:r>
              <a:rPr lang="ru-RU" sz="2200" dirty="0" err="1" smtClean="0"/>
              <a:t>үкімет</a:t>
            </a:r>
            <a:r>
              <a:rPr lang="ru-RU" sz="2200" dirty="0" smtClean="0"/>
              <a:t>» 1414 </a:t>
            </a:r>
            <a:r>
              <a:rPr lang="ru-RU" sz="2200" dirty="0" err="1" smtClean="0"/>
              <a:t>қолжетімді</a:t>
            </a:r>
            <a:r>
              <a:rPr lang="ru-RU" sz="2200" dirty="0" smtClean="0"/>
              <a:t> </a:t>
            </a:r>
            <a:endParaRPr lang="ru-RU" sz="2200" dirty="0"/>
          </a:p>
        </p:txBody>
      </p:sp>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3</a:t>
            </a:fld>
            <a:endParaRPr lang="ru-RU" sz="1600" dirty="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50287" y="836712"/>
            <a:ext cx="7354161" cy="492443"/>
          </a:xfrm>
          <a:prstGeom prst="rect">
            <a:avLst/>
          </a:prstGeom>
          <a:noFill/>
        </p:spPr>
        <p:txBody>
          <a:bodyPr wrap="square" rtlCol="0">
            <a:spAutoFit/>
          </a:bodyPr>
          <a:lstStyle/>
          <a:p>
            <a:r>
              <a:rPr lang="kk-KZ" sz="2600" b="1" dirty="0" smtClean="0"/>
              <a:t>Қызметалушылармен  байланысты азайту</a:t>
            </a:r>
            <a:endParaRPr lang="ru-RU" sz="2600" b="1" dirty="0"/>
          </a:p>
        </p:txBody>
      </p:sp>
      <p:sp>
        <p:nvSpPr>
          <p:cNvPr id="7" name="TextBox 6"/>
          <p:cNvSpPr txBox="1"/>
          <p:nvPr/>
        </p:nvSpPr>
        <p:spPr>
          <a:xfrm>
            <a:off x="3508970" y="1340768"/>
            <a:ext cx="5455518" cy="707886"/>
          </a:xfrm>
          <a:prstGeom prst="rect">
            <a:avLst/>
          </a:prstGeom>
          <a:noFill/>
        </p:spPr>
        <p:txBody>
          <a:bodyPr wrap="square" rtlCol="0">
            <a:spAutoFit/>
          </a:bodyPr>
          <a:lstStyle/>
          <a:p>
            <a:r>
              <a:rPr lang="kk-KZ" sz="2000" dirty="0" smtClean="0"/>
              <a:t>Комитеттің 28</a:t>
            </a:r>
            <a:r>
              <a:rPr lang="kk-KZ" sz="2000" b="1" dirty="0" smtClean="0"/>
              <a:t> қызметтері </a:t>
            </a:r>
            <a:r>
              <a:rPr lang="kk-KZ" sz="2000" dirty="0" smtClean="0"/>
              <a:t>автоматтандырылған</a:t>
            </a:r>
            <a:endParaRPr lang="ru-RU" sz="2000" dirty="0"/>
          </a:p>
        </p:txBody>
      </p:sp>
      <p:sp>
        <p:nvSpPr>
          <p:cNvPr id="25" name="TextBox 24"/>
          <p:cNvSpPr txBox="1"/>
          <p:nvPr/>
        </p:nvSpPr>
        <p:spPr>
          <a:xfrm>
            <a:off x="2339752" y="2636912"/>
            <a:ext cx="6265602" cy="1107996"/>
          </a:xfrm>
          <a:prstGeom prst="rect">
            <a:avLst/>
          </a:prstGeom>
          <a:noFill/>
        </p:spPr>
        <p:txBody>
          <a:bodyPr wrap="square" rtlCol="0">
            <a:spAutoFit/>
          </a:bodyPr>
          <a:lstStyle/>
          <a:p>
            <a:r>
              <a:rPr lang="kk-KZ" sz="2200" dirty="0" smtClean="0"/>
              <a:t>«Азаматтарға арналған үкімет</a:t>
            </a:r>
            <a:r>
              <a:rPr lang="ru-RU" sz="2200" dirty="0" smtClean="0"/>
              <a:t>» </a:t>
            </a:r>
            <a:r>
              <a:rPr lang="ru-RU" sz="2200" dirty="0" err="1" smtClean="0"/>
              <a:t>Мемлекеттік</a:t>
            </a:r>
            <a:r>
              <a:rPr lang="ru-RU" sz="2200" dirty="0" smtClean="0"/>
              <a:t> </a:t>
            </a:r>
            <a:r>
              <a:rPr lang="ru-RU" sz="2200" dirty="0" err="1" smtClean="0"/>
              <a:t>корпорациясы</a:t>
            </a:r>
            <a:r>
              <a:rPr lang="ru-RU" sz="2200" dirty="0" smtClean="0"/>
              <a:t> </a:t>
            </a:r>
            <a:r>
              <a:rPr lang="ru-RU" sz="2200" dirty="0" err="1" smtClean="0"/>
              <a:t>арқылы</a:t>
            </a:r>
            <a:r>
              <a:rPr lang="ru-RU" sz="2200" dirty="0" smtClean="0"/>
              <a:t> – </a:t>
            </a:r>
            <a:r>
              <a:rPr lang="ru-RU" sz="2200" dirty="0" err="1" smtClean="0"/>
              <a:t>салық</a:t>
            </a:r>
            <a:r>
              <a:rPr lang="ru-RU" sz="2200" dirty="0" smtClean="0"/>
              <a:t> </a:t>
            </a:r>
            <a:r>
              <a:rPr lang="ru-RU" sz="2200" dirty="0" err="1" smtClean="0"/>
              <a:t>бағыты</a:t>
            </a:r>
            <a:r>
              <a:rPr lang="ru-RU" sz="2200" dirty="0" smtClean="0"/>
              <a:t> </a:t>
            </a:r>
            <a:r>
              <a:rPr lang="ru-RU" sz="2200" dirty="0" err="1" smtClean="0"/>
              <a:t>бойынша</a:t>
            </a:r>
            <a:r>
              <a:rPr lang="ru-RU" sz="2200" dirty="0" smtClean="0"/>
              <a:t> </a:t>
            </a:r>
          </a:p>
          <a:p>
            <a:r>
              <a:rPr lang="ru-RU" sz="2200" b="1" dirty="0" smtClean="0"/>
              <a:t>25 </a:t>
            </a:r>
            <a:r>
              <a:rPr lang="ru-RU" sz="2200" b="1" dirty="0" err="1" smtClean="0"/>
              <a:t>қызметтер</a:t>
            </a:r>
            <a:r>
              <a:rPr lang="ru-RU" sz="2200" b="1" dirty="0" smtClean="0"/>
              <a:t> </a:t>
            </a:r>
            <a:r>
              <a:rPr lang="ru-RU" sz="2200" b="1" dirty="0" err="1" smtClean="0"/>
              <a:t>көрсетіледі</a:t>
            </a:r>
            <a:endParaRPr lang="ru-RU" sz="22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60" y="2564904"/>
            <a:ext cx="2018092" cy="262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Прямоугольник 34"/>
          <p:cNvSpPr/>
          <p:nvPr/>
        </p:nvSpPr>
        <p:spPr>
          <a:xfrm>
            <a:off x="2339753" y="3744908"/>
            <a:ext cx="6512706" cy="1446550"/>
          </a:xfrm>
          <a:prstGeom prst="rect">
            <a:avLst/>
          </a:prstGeom>
          <a:noFill/>
        </p:spPr>
        <p:txBody>
          <a:bodyPr wrap="square" rtlCol="0">
            <a:spAutoFit/>
          </a:bodyPr>
          <a:lstStyle/>
          <a:p>
            <a:r>
              <a:rPr lang="kk-KZ" sz="2200" dirty="0" smtClean="0"/>
              <a:t>Ведомствоаралық комиссиясының қорытындысы бойынша кеден бағыты бойынша бірінші </a:t>
            </a:r>
            <a:r>
              <a:rPr lang="kk-KZ" sz="2200" b="1" dirty="0" smtClean="0"/>
              <a:t>5 қызмет </a:t>
            </a:r>
            <a:r>
              <a:rPr lang="kk-KZ" sz="2200" dirty="0" smtClean="0"/>
              <a:t>«Азаматтарға </a:t>
            </a:r>
            <a:r>
              <a:rPr lang="kk-KZ" sz="2200" dirty="0"/>
              <a:t>арналған үкімет</a:t>
            </a:r>
            <a:r>
              <a:rPr lang="ru-RU" sz="2200" dirty="0"/>
              <a:t>» </a:t>
            </a:r>
            <a:r>
              <a:rPr lang="ru-RU" sz="2200" dirty="0" err="1"/>
              <a:t>Мемлекеттік</a:t>
            </a:r>
            <a:r>
              <a:rPr lang="ru-RU" sz="2200" dirty="0"/>
              <a:t> </a:t>
            </a:r>
            <a:r>
              <a:rPr lang="ru-RU" sz="2200" dirty="0" err="1"/>
              <a:t>корпорациясы</a:t>
            </a:r>
            <a:r>
              <a:rPr lang="ru-RU" sz="2200" dirty="0"/>
              <a:t> </a:t>
            </a:r>
            <a:r>
              <a:rPr lang="ru-RU" sz="2200" dirty="0" err="1" smtClean="0"/>
              <a:t>арқылы</a:t>
            </a:r>
            <a:r>
              <a:rPr lang="ru-RU" sz="2200" dirty="0" smtClean="0"/>
              <a:t> </a:t>
            </a:r>
            <a:r>
              <a:rPr lang="ru-RU" sz="2200" dirty="0" err="1" smtClean="0"/>
              <a:t>көрсетіледі</a:t>
            </a:r>
            <a:r>
              <a:rPr lang="ru-RU" sz="2200" dirty="0" smtClean="0"/>
              <a:t>.</a:t>
            </a:r>
            <a:endParaRPr lang="ru-RU" sz="2200" dirty="0"/>
          </a:p>
        </p:txBody>
      </p:sp>
      <p:pic>
        <p:nvPicPr>
          <p:cNvPr id="37" name="Picture 5" descr="D:\i-tell\iStock_000009532203Small-300x199.jpg"/>
          <p:cNvPicPr>
            <a:picLocks noChangeAspect="1" noChangeArrowheads="1"/>
          </p:cNvPicPr>
          <p:nvPr/>
        </p:nvPicPr>
        <p:blipFill>
          <a:blip r:embed="rId7" cstate="print"/>
          <a:srcRect/>
          <a:stretch>
            <a:fillRect/>
          </a:stretch>
        </p:blipFill>
        <p:spPr bwMode="auto">
          <a:xfrm>
            <a:off x="1547664" y="5307598"/>
            <a:ext cx="1766687" cy="1171947"/>
          </a:xfrm>
          <a:prstGeom prst="rect">
            <a:avLst/>
          </a:prstGeom>
          <a:noFill/>
          <a:ln w="9525">
            <a:noFill/>
            <a:miter lim="800000"/>
            <a:headEnd/>
            <a:tailEnd/>
          </a:ln>
        </p:spPr>
      </p:pic>
      <p:sp>
        <p:nvSpPr>
          <p:cNvPr id="38" name="TextBox 37"/>
          <p:cNvSpPr txBox="1"/>
          <p:nvPr/>
        </p:nvSpPr>
        <p:spPr>
          <a:xfrm>
            <a:off x="539552" y="-2"/>
            <a:ext cx="7200800" cy="830997"/>
          </a:xfrm>
          <a:prstGeom prst="rect">
            <a:avLst/>
          </a:prstGeom>
          <a:noFill/>
        </p:spPr>
        <p:txBody>
          <a:bodyPr wrap="square" rtlCol="0">
            <a:spAutoFit/>
          </a:bodyPr>
          <a:lstStyle/>
          <a:p>
            <a:pPr algn="ctr"/>
            <a:r>
              <a:rPr lang="ru-RU" sz="2400" b="1" dirty="0" smtClean="0">
                <a:solidFill>
                  <a:schemeClr val="bg1"/>
                </a:solidFill>
              </a:rPr>
              <a:t>Жамбыл </a:t>
            </a:r>
            <a:r>
              <a:rPr lang="ru-RU" sz="2400" b="1" dirty="0" err="1" smtClean="0">
                <a:solidFill>
                  <a:schemeClr val="bg1"/>
                </a:solidFill>
              </a:rPr>
              <a:t>облысы</a:t>
            </a:r>
            <a:r>
              <a:rPr lang="ru-RU" sz="2400" b="1" dirty="0" smtClean="0">
                <a:solidFill>
                  <a:schemeClr val="bg1"/>
                </a:solidFill>
              </a:rPr>
              <a:t> </a:t>
            </a:r>
            <a:r>
              <a:rPr lang="ru-RU" sz="2400" b="1" dirty="0" err="1" smtClean="0">
                <a:solidFill>
                  <a:schemeClr val="bg1"/>
                </a:solidFill>
              </a:rPr>
              <a:t>бойынша</a:t>
            </a:r>
            <a:r>
              <a:rPr lang="ru-RU" sz="2400" b="1" dirty="0" smtClean="0">
                <a:solidFill>
                  <a:schemeClr val="bg1"/>
                </a:solidFill>
              </a:rPr>
              <a:t>                                   </a:t>
            </a:r>
            <a:r>
              <a:rPr lang="ru-RU" sz="2400" b="1" dirty="0" err="1" smtClean="0">
                <a:solidFill>
                  <a:schemeClr val="bg1"/>
                </a:solidFill>
              </a:rPr>
              <a:t>мемлекеттік</a:t>
            </a:r>
            <a:r>
              <a:rPr lang="ru-RU" sz="2400" b="1" dirty="0" smtClean="0">
                <a:solidFill>
                  <a:schemeClr val="bg1"/>
                </a:solidFill>
              </a:rPr>
              <a:t> </a:t>
            </a:r>
            <a:r>
              <a:rPr lang="ru-RU" sz="2400" b="1" dirty="0" err="1" smtClean="0">
                <a:solidFill>
                  <a:schemeClr val="bg1"/>
                </a:solidFill>
              </a:rPr>
              <a:t>кірістер</a:t>
            </a:r>
            <a:r>
              <a:rPr lang="ru-RU" sz="2400" b="1" dirty="0" smtClean="0">
                <a:solidFill>
                  <a:schemeClr val="bg1"/>
                </a:solidFill>
              </a:rPr>
              <a:t> </a:t>
            </a:r>
            <a:r>
              <a:rPr lang="ru-RU" sz="2400" b="1" dirty="0" err="1" smtClean="0">
                <a:solidFill>
                  <a:schemeClr val="bg1"/>
                </a:solidFill>
              </a:rPr>
              <a:t>департаменті</a:t>
            </a:r>
            <a:endParaRPr lang="ru-RU" sz="2400" b="1" dirty="0">
              <a:solidFill>
                <a:schemeClr val="bg1"/>
              </a:solidFill>
            </a:endParaRPr>
          </a:p>
        </p:txBody>
      </p:sp>
      <p:pic>
        <p:nvPicPr>
          <p:cNvPr id="16" name="Picture 2" descr="C:\Documents and Settings\dina.bekenova\Мои документы\Загрузки\news14604486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1412776"/>
            <a:ext cx="2617063"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6423" y="1943199"/>
            <a:ext cx="5227598" cy="584775"/>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2019 </a:t>
            </a:r>
            <a:r>
              <a:rPr lang="ru-RU" sz="1600" dirty="0" err="1" smtClean="0">
                <a:latin typeface="Times New Roman" panose="02020603050405020304" pitchFamily="18" charset="0"/>
                <a:cs typeface="Times New Roman" panose="02020603050405020304" pitchFamily="18" charset="0"/>
              </a:rPr>
              <a:t>жылдың</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1 </a:t>
            </a:r>
            <a:r>
              <a:rPr lang="ru-RU" sz="1600" dirty="0" err="1" smtClean="0">
                <a:latin typeface="Times New Roman" panose="02020603050405020304" pitchFamily="18" charset="0"/>
                <a:cs typeface="Times New Roman" panose="02020603050405020304" pitchFamily="18" charset="0"/>
              </a:rPr>
              <a:t>тоқсанында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электронды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түрде</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91,3% </a:t>
            </a:r>
            <a:r>
              <a:rPr lang="ru-RU" sz="1600" dirty="0" err="1" smtClean="0">
                <a:latin typeface="Times New Roman" panose="02020603050405020304" pitchFamily="18" charset="0"/>
                <a:cs typeface="Times New Roman" panose="02020603050405020304" pitchFamily="18" charset="0"/>
              </a:rPr>
              <a:t>қызмет</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көрсетілді</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100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pic>
        <p:nvPicPr>
          <p:cNvPr id="20" name="Picture 2"/>
          <p:cNvPicPr>
            <a:picLocks noGrp="1" noChangeAspect="1" noChangeArrowheads="1"/>
          </p:cNvPicPr>
          <p:nvPr>
            <p:ph idx="1"/>
          </p:nvPr>
        </p:nvPicPr>
        <p:blipFill>
          <a:blip r:embed="rId5" cstate="print"/>
          <a:srcRect/>
          <a:stretch>
            <a:fillRect/>
          </a:stretch>
        </p:blipFill>
        <p:spPr bwMode="auto">
          <a:xfrm>
            <a:off x="6336855" y="968755"/>
            <a:ext cx="2673012" cy="1524141"/>
          </a:xfrm>
          <a:prstGeom prst="rect">
            <a:avLst/>
          </a:prstGeom>
          <a:noFill/>
          <a:ln w="9525">
            <a:noFill/>
            <a:miter lim="800000"/>
            <a:headEnd/>
            <a:tailEnd/>
          </a:ln>
          <a:effectLst/>
        </p:spPr>
      </p:pic>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4</a:t>
            </a:fld>
            <a:endParaRPr lang="ru-RU" sz="1600" dirty="0"/>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56" y="908720"/>
            <a:ext cx="6059035" cy="1107996"/>
          </a:xfrm>
          <a:prstGeom prst="rect">
            <a:avLst/>
          </a:prstGeom>
          <a:noFill/>
        </p:spPr>
        <p:txBody>
          <a:bodyPr wrap="square" rtlCol="0">
            <a:spAutoFit/>
          </a:bodyPr>
          <a:lstStyle/>
          <a:p>
            <a:r>
              <a:rPr lang="ru-RU" sz="2200" dirty="0" err="1" smtClean="0"/>
              <a:t>Тараз</a:t>
            </a:r>
            <a:r>
              <a:rPr lang="ru-RU" sz="2200" dirty="0" smtClean="0"/>
              <a:t> </a:t>
            </a:r>
            <a:r>
              <a:rPr lang="ru-RU" sz="2200" dirty="0" err="1" smtClean="0"/>
              <a:t>қаласы</a:t>
            </a:r>
            <a:r>
              <a:rPr lang="ru-RU" sz="2200" dirty="0" smtClean="0"/>
              <a:t> </a:t>
            </a:r>
            <a:r>
              <a:rPr lang="ru-RU" sz="2200" dirty="0" err="1" smtClean="0"/>
              <a:t>бойынша</a:t>
            </a:r>
            <a:r>
              <a:rPr lang="ru-RU" sz="2200" dirty="0" smtClean="0"/>
              <a:t> </a:t>
            </a:r>
            <a:r>
              <a:rPr lang="ru-RU" sz="2200" dirty="0" err="1" smtClean="0"/>
              <a:t>мемлекеттік</a:t>
            </a:r>
            <a:r>
              <a:rPr lang="ru-RU" sz="2200" dirty="0" smtClean="0"/>
              <a:t> </a:t>
            </a:r>
            <a:r>
              <a:rPr lang="ru-RU" sz="2200" dirty="0" err="1" smtClean="0"/>
              <a:t>кірістер</a:t>
            </a:r>
            <a:r>
              <a:rPr lang="ru-RU" sz="2200" dirty="0" smtClean="0"/>
              <a:t> </a:t>
            </a:r>
            <a:r>
              <a:rPr lang="ru-RU" sz="2200" dirty="0" err="1" smtClean="0"/>
              <a:t>басқармасында</a:t>
            </a:r>
            <a:r>
              <a:rPr lang="ru-RU" sz="2200" dirty="0" smtClean="0"/>
              <a:t> </a:t>
            </a:r>
            <a:r>
              <a:rPr lang="ru-RU" sz="2200" dirty="0" err="1" smtClean="0"/>
              <a:t>кезекті</a:t>
            </a:r>
            <a:r>
              <a:rPr lang="ru-RU" sz="2200" dirty="0" smtClean="0"/>
              <a:t> </a:t>
            </a:r>
            <a:r>
              <a:rPr lang="ru-RU" sz="2200" dirty="0" err="1" smtClean="0"/>
              <a:t>электронды</a:t>
            </a:r>
            <a:r>
              <a:rPr lang="ru-RU" sz="2200" dirty="0" smtClean="0"/>
              <a:t> </a:t>
            </a:r>
            <a:r>
              <a:rPr lang="ru-RU" sz="2200" dirty="0" err="1" smtClean="0"/>
              <a:t>басқару</a:t>
            </a:r>
            <a:r>
              <a:rPr lang="ru-RU" sz="2200" dirty="0" smtClean="0"/>
              <a:t> </a:t>
            </a:r>
            <a:r>
              <a:rPr lang="ru-RU" sz="2200" dirty="0" err="1" smtClean="0"/>
              <a:t>жүйесі</a:t>
            </a:r>
            <a:endParaRPr lang="ru-RU" sz="2200" dirty="0"/>
          </a:p>
        </p:txBody>
      </p:sp>
      <p:pic>
        <p:nvPicPr>
          <p:cNvPr id="26" name="Picture 4"/>
          <p:cNvPicPr>
            <a:picLocks noChangeAspect="1" noChangeArrowheads="1"/>
          </p:cNvPicPr>
          <p:nvPr/>
        </p:nvPicPr>
        <p:blipFill>
          <a:blip r:embed="rId7" cstate="print"/>
          <a:srcRect/>
          <a:stretch>
            <a:fillRect/>
          </a:stretch>
        </p:blipFill>
        <p:spPr bwMode="auto">
          <a:xfrm>
            <a:off x="5045925" y="3140968"/>
            <a:ext cx="3960826" cy="2854580"/>
          </a:xfrm>
          <a:prstGeom prst="rect">
            <a:avLst/>
          </a:prstGeom>
          <a:noFill/>
          <a:ln w="9525">
            <a:noFill/>
            <a:miter lim="800000"/>
            <a:headEnd/>
            <a:tailEnd/>
          </a:ln>
        </p:spPr>
      </p:pic>
      <p:pic>
        <p:nvPicPr>
          <p:cNvPr id="23" name="Picture 2" descr="C:\Documents and Settings\Kazieva\Рабочий стол\gggg\налоговая медеу.. алмал\DSC_4299.JPG"/>
          <p:cNvPicPr>
            <a:picLocks noChangeAspect="1" noChangeArrowheads="1"/>
          </p:cNvPicPr>
          <p:nvPr/>
        </p:nvPicPr>
        <p:blipFill>
          <a:blip r:embed="rId8" cstate="print"/>
          <a:srcRect/>
          <a:stretch>
            <a:fillRect/>
          </a:stretch>
        </p:blipFill>
        <p:spPr bwMode="auto">
          <a:xfrm>
            <a:off x="597530" y="2204864"/>
            <a:ext cx="4334510" cy="3670764"/>
          </a:xfrm>
          <a:prstGeom prst="rect">
            <a:avLst/>
          </a:prstGeom>
          <a:noFill/>
          <a:effectLst>
            <a:glow>
              <a:schemeClr val="accent1"/>
            </a:glow>
            <a:outerShdw sx="1000" sy="1000" algn="ctr" rotWithShape="0">
              <a:srgbClr val="000000"/>
            </a:outerShdw>
          </a:effectLst>
        </p:spPr>
      </p:pic>
      <p:sp>
        <p:nvSpPr>
          <p:cNvPr id="27" name="TextBox 26"/>
          <p:cNvSpPr txBox="1"/>
          <p:nvPr/>
        </p:nvSpPr>
        <p:spPr>
          <a:xfrm>
            <a:off x="251520" y="116632"/>
            <a:ext cx="7200800" cy="830997"/>
          </a:xfrm>
          <a:prstGeom prst="rect">
            <a:avLst/>
          </a:prstGeom>
          <a:noFill/>
        </p:spPr>
        <p:txBody>
          <a:bodyPr wrap="square" rtlCol="0">
            <a:spAutoFit/>
          </a:bodyPr>
          <a:lstStyle/>
          <a:p>
            <a:pPr algn="ctr"/>
            <a:r>
              <a:rPr lang="ru-RU" sz="2400" b="1" dirty="0" smtClean="0">
                <a:solidFill>
                  <a:schemeClr val="bg1"/>
                </a:solidFill>
              </a:rPr>
              <a:t>Жамбыл </a:t>
            </a:r>
            <a:r>
              <a:rPr lang="ru-RU" sz="2400" b="1" dirty="0" err="1" smtClean="0">
                <a:solidFill>
                  <a:schemeClr val="bg1"/>
                </a:solidFill>
              </a:rPr>
              <a:t>облысы</a:t>
            </a:r>
            <a:r>
              <a:rPr lang="ru-RU" sz="2400" b="1" dirty="0" smtClean="0">
                <a:solidFill>
                  <a:schemeClr val="bg1"/>
                </a:solidFill>
              </a:rPr>
              <a:t> </a:t>
            </a:r>
            <a:r>
              <a:rPr lang="ru-RU" sz="2400" b="1" dirty="0" err="1" smtClean="0">
                <a:solidFill>
                  <a:schemeClr val="bg1"/>
                </a:solidFill>
              </a:rPr>
              <a:t>бойынша</a:t>
            </a:r>
            <a:r>
              <a:rPr lang="ru-RU" sz="2400" b="1" dirty="0" smtClean="0">
                <a:solidFill>
                  <a:schemeClr val="bg1"/>
                </a:solidFill>
              </a:rPr>
              <a:t>                                  </a:t>
            </a:r>
            <a:r>
              <a:rPr lang="ru-RU" sz="2400" b="1" dirty="0" err="1" smtClean="0">
                <a:solidFill>
                  <a:schemeClr val="bg1"/>
                </a:solidFill>
              </a:rPr>
              <a:t>мемлекеттік</a:t>
            </a:r>
            <a:r>
              <a:rPr lang="ru-RU" sz="2400" b="1" dirty="0" smtClean="0">
                <a:solidFill>
                  <a:schemeClr val="bg1"/>
                </a:solidFill>
              </a:rPr>
              <a:t> </a:t>
            </a:r>
            <a:r>
              <a:rPr lang="ru-RU" sz="2400" b="1" dirty="0" err="1" smtClean="0">
                <a:solidFill>
                  <a:schemeClr val="bg1"/>
                </a:solidFill>
              </a:rPr>
              <a:t>кірістер</a:t>
            </a:r>
            <a:r>
              <a:rPr lang="ru-RU" sz="2400" b="1" dirty="0" smtClean="0">
                <a:solidFill>
                  <a:schemeClr val="bg1"/>
                </a:solidFill>
              </a:rPr>
              <a:t> </a:t>
            </a:r>
            <a:r>
              <a:rPr lang="ru-RU" sz="2400" b="1" dirty="0" err="1" smtClean="0">
                <a:solidFill>
                  <a:schemeClr val="bg1"/>
                </a:solidFill>
              </a:rPr>
              <a:t>департаменті</a:t>
            </a:r>
            <a:endParaRPr lang="ru-RU" sz="2400" b="1" dirty="0">
              <a:solidFill>
                <a:schemeClr val="bg1"/>
              </a:solidFill>
            </a:endParaRPr>
          </a:p>
        </p:txBody>
      </p:sp>
    </p:spTree>
    <p:extLst>
      <p:ext uri="{BB962C8B-B14F-4D97-AF65-F5344CB8AC3E}">
        <p14:creationId xmlns:p14="http://schemas.microsoft.com/office/powerpoint/2010/main" val="361952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5</a:t>
            </a:fld>
            <a:endParaRPr lang="ru-RU" sz="1600" dirty="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56" y="908720"/>
            <a:ext cx="6059035" cy="1015663"/>
          </a:xfrm>
          <a:prstGeom prst="rect">
            <a:avLst/>
          </a:prstGeom>
          <a:noFill/>
        </p:spPr>
        <p:txBody>
          <a:bodyPr wrap="square" rtlCol="0">
            <a:spAutoFit/>
          </a:bodyPr>
          <a:lstStyle/>
          <a:p>
            <a:r>
              <a:rPr lang="ru-RU" sz="2000" dirty="0" err="1"/>
              <a:t>Тараз</a:t>
            </a:r>
            <a:r>
              <a:rPr lang="ru-RU" sz="2000" dirty="0"/>
              <a:t> </a:t>
            </a:r>
            <a:r>
              <a:rPr lang="ru-RU" sz="2000" dirty="0" err="1"/>
              <a:t>қаласы</a:t>
            </a:r>
            <a:r>
              <a:rPr lang="ru-RU" sz="2000" dirty="0"/>
              <a:t> </a:t>
            </a:r>
            <a:r>
              <a:rPr lang="ru-RU" sz="2000" dirty="0" err="1"/>
              <a:t>бойынша</a:t>
            </a:r>
            <a:r>
              <a:rPr lang="ru-RU" sz="2000" dirty="0"/>
              <a:t> </a:t>
            </a:r>
            <a:r>
              <a:rPr lang="ru-RU" sz="2000" dirty="0" err="1"/>
              <a:t>мемлекеттік</a:t>
            </a:r>
            <a:r>
              <a:rPr lang="ru-RU" sz="2000" dirty="0"/>
              <a:t> </a:t>
            </a:r>
            <a:r>
              <a:rPr lang="ru-RU" sz="2000" dirty="0" err="1"/>
              <a:t>кірістер</a:t>
            </a:r>
            <a:r>
              <a:rPr lang="ru-RU" sz="2000" dirty="0"/>
              <a:t> </a:t>
            </a:r>
            <a:r>
              <a:rPr lang="ru-RU" sz="2000" dirty="0" err="1" smtClean="0"/>
              <a:t>басқармасындағы</a:t>
            </a:r>
            <a:r>
              <a:rPr lang="ru-RU" sz="2000" dirty="0" smtClean="0"/>
              <a:t> </a:t>
            </a:r>
            <a:r>
              <a:rPr lang="kk-KZ" sz="2000" dirty="0"/>
              <a:t>«</a:t>
            </a:r>
            <a:r>
              <a:rPr lang="ru-RU" sz="2000" dirty="0" err="1"/>
              <a:t>Өзіне-өзі</a:t>
            </a:r>
            <a:r>
              <a:rPr lang="ru-RU" sz="2000" dirty="0"/>
              <a:t> </a:t>
            </a:r>
            <a:r>
              <a:rPr lang="ru-RU" sz="2000" dirty="0" err="1"/>
              <a:t>қызмет</a:t>
            </a:r>
            <a:r>
              <a:rPr lang="ru-RU" sz="2000" dirty="0"/>
              <a:t> </a:t>
            </a:r>
            <a:r>
              <a:rPr lang="ru-RU" sz="2000" dirty="0" err="1"/>
              <a:t>көрсету</a:t>
            </a:r>
            <a:r>
              <a:rPr lang="ru-RU" sz="2000" dirty="0"/>
              <a:t> терминалы</a:t>
            </a:r>
          </a:p>
        </p:txBody>
      </p:sp>
      <p:sp>
        <p:nvSpPr>
          <p:cNvPr id="27" name="TextBox 26"/>
          <p:cNvSpPr txBox="1"/>
          <p:nvPr/>
        </p:nvSpPr>
        <p:spPr>
          <a:xfrm>
            <a:off x="251520" y="116632"/>
            <a:ext cx="7200800" cy="830997"/>
          </a:xfrm>
          <a:prstGeom prst="rect">
            <a:avLst/>
          </a:prstGeom>
          <a:noFill/>
        </p:spPr>
        <p:txBody>
          <a:bodyPr wrap="square" rtlCol="0">
            <a:spAutoFit/>
          </a:bodyPr>
          <a:lstStyle/>
          <a:p>
            <a:pPr algn="ctr"/>
            <a:r>
              <a:rPr lang="ru-RU" sz="2400" b="1" dirty="0">
                <a:solidFill>
                  <a:schemeClr val="bg1"/>
                </a:solidFill>
              </a:rPr>
              <a:t>Жамбыл </a:t>
            </a:r>
            <a:r>
              <a:rPr lang="ru-RU" sz="2400" b="1" dirty="0" err="1">
                <a:solidFill>
                  <a:schemeClr val="bg1"/>
                </a:solidFill>
              </a:rPr>
              <a:t>облысы</a:t>
            </a:r>
            <a:r>
              <a:rPr lang="ru-RU" sz="2400" b="1" dirty="0">
                <a:solidFill>
                  <a:schemeClr val="bg1"/>
                </a:solidFill>
              </a:rPr>
              <a:t> </a:t>
            </a:r>
            <a:r>
              <a:rPr lang="ru-RU" sz="2400" b="1" dirty="0" err="1">
                <a:solidFill>
                  <a:schemeClr val="bg1"/>
                </a:solidFill>
              </a:rPr>
              <a:t>бойынша</a:t>
            </a:r>
            <a:r>
              <a:rPr lang="ru-RU" sz="2400" b="1" dirty="0">
                <a:solidFill>
                  <a:schemeClr val="bg1"/>
                </a:solidFill>
              </a:rPr>
              <a:t>                                  </a:t>
            </a:r>
            <a:r>
              <a:rPr lang="ru-RU" sz="2400" b="1" dirty="0" err="1">
                <a:solidFill>
                  <a:schemeClr val="bg1"/>
                </a:solidFill>
              </a:rPr>
              <a:t>мемлекеттік</a:t>
            </a:r>
            <a:r>
              <a:rPr lang="ru-RU" sz="2400" b="1" dirty="0">
                <a:solidFill>
                  <a:schemeClr val="bg1"/>
                </a:solidFill>
              </a:rPr>
              <a:t> </a:t>
            </a:r>
            <a:r>
              <a:rPr lang="ru-RU" sz="2400" b="1" dirty="0" err="1">
                <a:solidFill>
                  <a:schemeClr val="bg1"/>
                </a:solidFill>
              </a:rPr>
              <a:t>кірістер</a:t>
            </a:r>
            <a:r>
              <a:rPr lang="ru-RU" sz="2400" b="1" dirty="0">
                <a:solidFill>
                  <a:schemeClr val="bg1"/>
                </a:solidFill>
              </a:rPr>
              <a:t> </a:t>
            </a:r>
            <a:r>
              <a:rPr lang="ru-RU" sz="2400" b="1" dirty="0" err="1">
                <a:solidFill>
                  <a:schemeClr val="bg1"/>
                </a:solidFill>
              </a:rPr>
              <a:t>департаменті</a:t>
            </a:r>
            <a:endParaRPr lang="ru-RU" sz="2400" b="1" dirty="0">
              <a:solidFill>
                <a:schemeClr val="bg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1833378"/>
            <a:ext cx="8909103" cy="487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189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931</TotalTime>
  <Words>365</Words>
  <Application>Microsoft Office PowerPoint</Application>
  <PresentationFormat>Экран (4:3)</PresentationFormat>
  <Paragraphs>61</Paragraphs>
  <Slides>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vt:i4>
      </vt:variant>
    </vt:vector>
  </HeadingPairs>
  <TitlesOfParts>
    <vt:vector size="12" baseType="lpstr">
      <vt:lpstr>Arial</vt:lpstr>
      <vt:lpstr>Calibri</vt:lpstr>
      <vt:lpstr>Candara</vt:lpstr>
      <vt:lpstr>Georgia</vt:lpstr>
      <vt:lpstr>Symbol</vt:lpstr>
      <vt:lpstr>Times New Roman</vt:lpstr>
      <vt:lpstr>Волна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gsakenova</dc:creator>
  <cp:lastModifiedBy>Смагулова Лайла Майлыбайкызы</cp:lastModifiedBy>
  <cp:revision>80</cp:revision>
  <cp:lastPrinted>2016-12-26T11:25:48Z</cp:lastPrinted>
  <dcterms:created xsi:type="dcterms:W3CDTF">2016-10-25T05:48:56Z</dcterms:created>
  <dcterms:modified xsi:type="dcterms:W3CDTF">2019-06-09T10:15:30Z</dcterms:modified>
</cp:coreProperties>
</file>